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5203150" cy="32404050"/>
  <p:notesSz cx="6858000" cy="9144000"/>
  <p:defaultTextStyle>
    <a:defPPr>
      <a:defRPr lang="tr-TR"/>
    </a:defPPr>
    <a:lvl1pPr marL="0" algn="l" defTabSz="3291840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1pPr>
    <a:lvl2pPr marL="1645920" algn="l" defTabSz="3291840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2pPr>
    <a:lvl3pPr marL="3291840" algn="l" defTabSz="3291840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3pPr>
    <a:lvl4pPr marL="4937760" algn="l" defTabSz="3291840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4pPr>
    <a:lvl5pPr marL="6583680" algn="l" defTabSz="3291840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5pPr>
    <a:lvl6pPr marL="8229600" algn="l" defTabSz="3291840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6pPr>
    <a:lvl7pPr marL="9875520" algn="l" defTabSz="3291840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7pPr>
    <a:lvl8pPr marL="11521440" algn="l" defTabSz="3291840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8pPr>
    <a:lvl9pPr marL="13167360" algn="l" defTabSz="3291840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40" d="100"/>
          <a:sy n="40" d="100"/>
        </p:scale>
        <p:origin x="-636" y="-120"/>
      </p:cViewPr>
      <p:guideLst>
        <p:guide orient="horz" pos="10206"/>
        <p:guide pos="79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1890236" y="10066261"/>
            <a:ext cx="21422678" cy="6945868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80473" y="18362295"/>
            <a:ext cx="17642205" cy="828103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937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22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875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52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F513-2A8D-414B-BFBC-A352082F14EC}" type="datetimeFigureOut">
              <a:rPr lang="tr-TR" smtClean="0"/>
              <a:pPr/>
              <a:t>11.07.2014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7FAFA-3B08-4C2C-B199-981B36DFC363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11341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F513-2A8D-414B-BFBC-A352082F14EC}" type="datetimeFigureOut">
              <a:rPr lang="tr-TR" smtClean="0"/>
              <a:pPr/>
              <a:t>11.07.2014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7FAFA-3B08-4C2C-B199-981B36DFC363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42933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50362545" y="6128271"/>
            <a:ext cx="15629453" cy="130643826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3474184" y="6128271"/>
            <a:ext cx="46468308" cy="130643826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F513-2A8D-414B-BFBC-A352082F14EC}" type="datetimeFigureOut">
              <a:rPr lang="tr-TR" smtClean="0"/>
              <a:pPr/>
              <a:t>11.07.2014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7FAFA-3B08-4C2C-B199-981B36DFC363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43227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F513-2A8D-414B-BFBC-A352082F14EC}" type="datetimeFigureOut">
              <a:rPr lang="tr-TR" smtClean="0"/>
              <a:pPr/>
              <a:t>11.07.2014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7FAFA-3B08-4C2C-B199-981B36DFC363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20833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990875" y="20822605"/>
            <a:ext cx="21422678" cy="6435804"/>
          </a:xfrm>
        </p:spPr>
        <p:txBody>
          <a:bodyPr anchor="t"/>
          <a:lstStyle>
            <a:lvl1pPr algn="l">
              <a:defRPr sz="144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1990875" y="13734221"/>
            <a:ext cx="21422678" cy="7088384"/>
          </a:xfrm>
        </p:spPr>
        <p:txBody>
          <a:bodyPr anchor="b"/>
          <a:lstStyle>
            <a:lvl1pPr marL="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1pPr>
            <a:lvl2pPr marL="1645920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2pPr>
            <a:lvl3pPr marL="3291840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3pPr>
            <a:lvl4pPr marL="493776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4pPr>
            <a:lvl5pPr marL="658368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5pPr>
            <a:lvl6pPr marL="822960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6pPr>
            <a:lvl7pPr marL="987552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7pPr>
            <a:lvl8pPr marL="1152144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8pPr>
            <a:lvl9pPr marL="1316736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F513-2A8D-414B-BFBC-A352082F14EC}" type="datetimeFigureOut">
              <a:rPr lang="tr-TR" smtClean="0"/>
              <a:pPr/>
              <a:t>11.07.2014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7FAFA-3B08-4C2C-B199-981B36DFC363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54673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3474184" y="35726968"/>
            <a:ext cx="31048881" cy="101045127"/>
          </a:xfrm>
        </p:spPr>
        <p:txBody>
          <a:bodyPr/>
          <a:lstStyle>
            <a:lvl1pPr>
              <a:defRPr sz="10100"/>
            </a:lvl1pPr>
            <a:lvl2pPr>
              <a:defRPr sz="8600"/>
            </a:lvl2pPr>
            <a:lvl3pPr>
              <a:defRPr sz="72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34943117" y="35726968"/>
            <a:ext cx="31048881" cy="101045127"/>
          </a:xfrm>
        </p:spPr>
        <p:txBody>
          <a:bodyPr/>
          <a:lstStyle>
            <a:lvl1pPr>
              <a:defRPr sz="10100"/>
            </a:lvl1pPr>
            <a:lvl2pPr>
              <a:defRPr sz="8600"/>
            </a:lvl2pPr>
            <a:lvl3pPr>
              <a:defRPr sz="72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F513-2A8D-414B-BFBC-A352082F14EC}" type="datetimeFigureOut">
              <a:rPr lang="tr-TR" smtClean="0"/>
              <a:pPr/>
              <a:t>11.07.2014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7FAFA-3B08-4C2C-B199-981B36DFC363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22629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260158" y="1297665"/>
            <a:ext cx="22682835" cy="5400675"/>
          </a:xfrm>
        </p:spPr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1260158" y="7253409"/>
            <a:ext cx="11135768" cy="3022875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500" b="1"/>
            </a:lvl3pPr>
            <a:lvl4pPr marL="4937760" indent="0">
              <a:buNone/>
              <a:defRPr sz="5800" b="1"/>
            </a:lvl4pPr>
            <a:lvl5pPr marL="6583680" indent="0">
              <a:buNone/>
              <a:defRPr sz="5800" b="1"/>
            </a:lvl5pPr>
            <a:lvl6pPr marL="8229600" indent="0">
              <a:buNone/>
              <a:defRPr sz="5800" b="1"/>
            </a:lvl6pPr>
            <a:lvl7pPr marL="9875520" indent="0">
              <a:buNone/>
              <a:defRPr sz="5800" b="1"/>
            </a:lvl7pPr>
            <a:lvl8pPr marL="11521440" indent="0">
              <a:buNone/>
              <a:defRPr sz="5800" b="1"/>
            </a:lvl8pPr>
            <a:lvl9pPr marL="13167360" indent="0">
              <a:buNone/>
              <a:defRPr sz="58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1260158" y="10276284"/>
            <a:ext cx="11135768" cy="18669836"/>
          </a:xfrm>
        </p:spPr>
        <p:txBody>
          <a:bodyPr/>
          <a:lstStyle>
            <a:lvl1pPr>
              <a:defRPr sz="8600"/>
            </a:lvl1pPr>
            <a:lvl2pPr>
              <a:defRPr sz="72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12802852" y="7253409"/>
            <a:ext cx="11140142" cy="3022875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500" b="1"/>
            </a:lvl3pPr>
            <a:lvl4pPr marL="4937760" indent="0">
              <a:buNone/>
              <a:defRPr sz="5800" b="1"/>
            </a:lvl4pPr>
            <a:lvl5pPr marL="6583680" indent="0">
              <a:buNone/>
              <a:defRPr sz="5800" b="1"/>
            </a:lvl5pPr>
            <a:lvl6pPr marL="8229600" indent="0">
              <a:buNone/>
              <a:defRPr sz="5800" b="1"/>
            </a:lvl6pPr>
            <a:lvl7pPr marL="9875520" indent="0">
              <a:buNone/>
              <a:defRPr sz="5800" b="1"/>
            </a:lvl7pPr>
            <a:lvl8pPr marL="11521440" indent="0">
              <a:buNone/>
              <a:defRPr sz="5800" b="1"/>
            </a:lvl8pPr>
            <a:lvl9pPr marL="13167360" indent="0">
              <a:buNone/>
              <a:defRPr sz="58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12802852" y="10276284"/>
            <a:ext cx="11140142" cy="18669836"/>
          </a:xfrm>
        </p:spPr>
        <p:txBody>
          <a:bodyPr/>
          <a:lstStyle>
            <a:lvl1pPr>
              <a:defRPr sz="8600"/>
            </a:lvl1pPr>
            <a:lvl2pPr>
              <a:defRPr sz="72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F513-2A8D-414B-BFBC-A352082F14EC}" type="datetimeFigureOut">
              <a:rPr lang="tr-TR" smtClean="0"/>
              <a:pPr/>
              <a:t>11.07.2014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7FAFA-3B08-4C2C-B199-981B36DFC363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85336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F513-2A8D-414B-BFBC-A352082F14EC}" type="datetimeFigureOut">
              <a:rPr lang="tr-TR" smtClean="0"/>
              <a:pPr/>
              <a:t>11.07.2014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7FAFA-3B08-4C2C-B199-981B36DFC363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49491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F513-2A8D-414B-BFBC-A352082F14EC}" type="datetimeFigureOut">
              <a:rPr lang="tr-TR" smtClean="0"/>
              <a:pPr/>
              <a:t>11.07.2014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7FAFA-3B08-4C2C-B199-981B36DFC363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78669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260159" y="1290161"/>
            <a:ext cx="8291663" cy="5490686"/>
          </a:xfrm>
        </p:spPr>
        <p:txBody>
          <a:bodyPr anchor="b"/>
          <a:lstStyle>
            <a:lvl1pPr algn="l">
              <a:defRPr sz="72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9853732" y="1290164"/>
            <a:ext cx="14089261" cy="27655959"/>
          </a:xfrm>
        </p:spPr>
        <p:txBody>
          <a:bodyPr/>
          <a:lstStyle>
            <a:lvl1pPr>
              <a:defRPr sz="11500"/>
            </a:lvl1pPr>
            <a:lvl2pPr>
              <a:defRPr sz="10100"/>
            </a:lvl2pPr>
            <a:lvl3pPr>
              <a:defRPr sz="86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260159" y="6780850"/>
            <a:ext cx="8291663" cy="22165273"/>
          </a:xfrm>
        </p:spPr>
        <p:txBody>
          <a:bodyPr/>
          <a:lstStyle>
            <a:lvl1pPr marL="0" indent="0">
              <a:buNone/>
              <a:defRPr sz="5000"/>
            </a:lvl1pPr>
            <a:lvl2pPr marL="1645920" indent="0">
              <a:buNone/>
              <a:defRPr sz="4300"/>
            </a:lvl2pPr>
            <a:lvl3pPr marL="3291840" indent="0">
              <a:buNone/>
              <a:defRPr sz="3600"/>
            </a:lvl3pPr>
            <a:lvl4pPr marL="4937760" indent="0">
              <a:buNone/>
              <a:defRPr sz="3200"/>
            </a:lvl4pPr>
            <a:lvl5pPr marL="6583680" indent="0">
              <a:buNone/>
              <a:defRPr sz="3200"/>
            </a:lvl5pPr>
            <a:lvl6pPr marL="8229600" indent="0">
              <a:buNone/>
              <a:defRPr sz="3200"/>
            </a:lvl6pPr>
            <a:lvl7pPr marL="9875520" indent="0">
              <a:buNone/>
              <a:defRPr sz="3200"/>
            </a:lvl7pPr>
            <a:lvl8pPr marL="11521440" indent="0">
              <a:buNone/>
              <a:defRPr sz="3200"/>
            </a:lvl8pPr>
            <a:lvl9pPr marL="13167360" indent="0">
              <a:buNone/>
              <a:defRPr sz="3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F513-2A8D-414B-BFBC-A352082F14EC}" type="datetimeFigureOut">
              <a:rPr lang="tr-TR" smtClean="0"/>
              <a:pPr/>
              <a:t>11.07.2014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7FAFA-3B08-4C2C-B199-981B36DFC363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6626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939994" y="22682835"/>
            <a:ext cx="15121890" cy="2677837"/>
          </a:xfrm>
        </p:spPr>
        <p:txBody>
          <a:bodyPr anchor="b"/>
          <a:lstStyle>
            <a:lvl1pPr algn="l">
              <a:defRPr sz="72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4939994" y="2895362"/>
            <a:ext cx="15121890" cy="19442430"/>
          </a:xfrm>
        </p:spPr>
        <p:txBody>
          <a:bodyPr/>
          <a:lstStyle>
            <a:lvl1pPr marL="0" indent="0">
              <a:buNone/>
              <a:defRPr sz="11500"/>
            </a:lvl1pPr>
            <a:lvl2pPr marL="1645920" indent="0">
              <a:buNone/>
              <a:defRPr sz="10100"/>
            </a:lvl2pPr>
            <a:lvl3pPr marL="3291840" indent="0">
              <a:buNone/>
              <a:defRPr sz="8600"/>
            </a:lvl3pPr>
            <a:lvl4pPr marL="4937760" indent="0">
              <a:buNone/>
              <a:defRPr sz="7200"/>
            </a:lvl4pPr>
            <a:lvl5pPr marL="6583680" indent="0">
              <a:buNone/>
              <a:defRPr sz="7200"/>
            </a:lvl5pPr>
            <a:lvl6pPr marL="8229600" indent="0">
              <a:buNone/>
              <a:defRPr sz="7200"/>
            </a:lvl6pPr>
            <a:lvl7pPr marL="9875520" indent="0">
              <a:buNone/>
              <a:defRPr sz="7200"/>
            </a:lvl7pPr>
            <a:lvl8pPr marL="11521440" indent="0">
              <a:buNone/>
              <a:defRPr sz="7200"/>
            </a:lvl8pPr>
            <a:lvl9pPr marL="13167360" indent="0">
              <a:buNone/>
              <a:defRPr sz="72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939994" y="25360672"/>
            <a:ext cx="15121890" cy="3802973"/>
          </a:xfrm>
        </p:spPr>
        <p:txBody>
          <a:bodyPr/>
          <a:lstStyle>
            <a:lvl1pPr marL="0" indent="0">
              <a:buNone/>
              <a:defRPr sz="5000"/>
            </a:lvl1pPr>
            <a:lvl2pPr marL="1645920" indent="0">
              <a:buNone/>
              <a:defRPr sz="4300"/>
            </a:lvl2pPr>
            <a:lvl3pPr marL="3291840" indent="0">
              <a:buNone/>
              <a:defRPr sz="3600"/>
            </a:lvl3pPr>
            <a:lvl4pPr marL="4937760" indent="0">
              <a:buNone/>
              <a:defRPr sz="3200"/>
            </a:lvl4pPr>
            <a:lvl5pPr marL="6583680" indent="0">
              <a:buNone/>
              <a:defRPr sz="3200"/>
            </a:lvl5pPr>
            <a:lvl6pPr marL="8229600" indent="0">
              <a:buNone/>
              <a:defRPr sz="3200"/>
            </a:lvl6pPr>
            <a:lvl7pPr marL="9875520" indent="0">
              <a:buNone/>
              <a:defRPr sz="3200"/>
            </a:lvl7pPr>
            <a:lvl8pPr marL="11521440" indent="0">
              <a:buNone/>
              <a:defRPr sz="3200"/>
            </a:lvl8pPr>
            <a:lvl9pPr marL="13167360" indent="0">
              <a:buNone/>
              <a:defRPr sz="3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F513-2A8D-414B-BFBC-A352082F14EC}" type="datetimeFigureOut">
              <a:rPr lang="tr-TR" smtClean="0"/>
              <a:pPr/>
              <a:t>11.07.2014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7FAFA-3B08-4C2C-B199-981B36DFC363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90813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8000"/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-31000"/>
                    </a14:imgEffect>
                  </a14:imgLayer>
                </a14:imgProps>
              </a:ext>
            </a:extLst>
          </a:blip>
          <a:srcRect/>
          <a:stretch>
            <a:fillRect l="-36000" t="13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1260158" y="1297665"/>
            <a:ext cx="22682835" cy="5400675"/>
          </a:xfrm>
          <a:prstGeom prst="rect">
            <a:avLst/>
          </a:prstGeom>
        </p:spPr>
        <p:txBody>
          <a:bodyPr vert="horz" lIns="329184" tIns="164592" rIns="329184" bIns="164592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1260158" y="7560947"/>
            <a:ext cx="22682835" cy="21385175"/>
          </a:xfrm>
          <a:prstGeom prst="rect">
            <a:avLst/>
          </a:prstGeom>
        </p:spPr>
        <p:txBody>
          <a:bodyPr vert="horz" lIns="329184" tIns="164592" rIns="329184" bIns="164592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1260158" y="30033756"/>
            <a:ext cx="5880735" cy="1725216"/>
          </a:xfrm>
          <a:prstGeom prst="rect">
            <a:avLst/>
          </a:prstGeom>
        </p:spPr>
        <p:txBody>
          <a:bodyPr vert="horz" lIns="329184" tIns="164592" rIns="329184" bIns="164592" rtlCol="0" anchor="ctr"/>
          <a:lstStyle>
            <a:lvl1pPr algn="l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6F513-2A8D-414B-BFBC-A352082F14EC}" type="datetimeFigureOut">
              <a:rPr lang="tr-TR" smtClean="0"/>
              <a:pPr/>
              <a:t>11.07.2014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8611076" y="30033756"/>
            <a:ext cx="7980998" cy="1725216"/>
          </a:xfrm>
          <a:prstGeom prst="rect">
            <a:avLst/>
          </a:prstGeom>
        </p:spPr>
        <p:txBody>
          <a:bodyPr vert="horz" lIns="329184" tIns="164592" rIns="329184" bIns="164592" rtlCol="0" anchor="ctr"/>
          <a:lstStyle>
            <a:lvl1pPr algn="ctr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18062258" y="30033756"/>
            <a:ext cx="5880735" cy="1725216"/>
          </a:xfrm>
          <a:prstGeom prst="rect">
            <a:avLst/>
          </a:prstGeom>
        </p:spPr>
        <p:txBody>
          <a:bodyPr vert="horz" lIns="329184" tIns="164592" rIns="329184" bIns="164592" rtlCol="0" anchor="ctr"/>
          <a:lstStyle>
            <a:lvl1pPr algn="r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7FAFA-3B08-4C2C-B199-981B36DFC363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5973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91840" rtl="0" eaLnBrk="1" latinLnBrk="0" hangingPunct="1">
        <a:spcBef>
          <a:spcPct val="0"/>
        </a:spcBef>
        <a:buNone/>
        <a:defRPr sz="15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34440" indent="-1234440" algn="l" defTabSz="3291840" rtl="0" eaLnBrk="1" latinLnBrk="0" hangingPunct="1">
        <a:spcBef>
          <a:spcPct val="20000"/>
        </a:spcBef>
        <a:buFont typeface="Arial" panose="020B0604020202020204" pitchFamily="34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1pPr>
      <a:lvl2pPr marL="2674620" indent="-1028700" algn="l" defTabSz="3291840" rtl="0" eaLnBrk="1" latinLnBrk="0" hangingPunct="1">
        <a:spcBef>
          <a:spcPct val="20000"/>
        </a:spcBef>
        <a:buFont typeface="Arial" panose="020B0604020202020204" pitchFamily="34" charset="0"/>
        <a:buChar char="–"/>
        <a:defRPr sz="1010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spcBef>
          <a:spcPct val="20000"/>
        </a:spcBef>
        <a:buFont typeface="Arial" panose="020B0604020202020204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spcBef>
          <a:spcPct val="20000"/>
        </a:spcBef>
        <a:buFont typeface="Arial" panose="020B0604020202020204" pitchFamily="34" charset="0"/>
        <a:buChar char="–"/>
        <a:defRPr sz="720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spcBef>
          <a:spcPct val="20000"/>
        </a:spcBef>
        <a:buFont typeface="Arial" panose="020B0604020202020204" pitchFamily="34" charset="0"/>
        <a:buChar char="»"/>
        <a:defRPr sz="720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spcBef>
          <a:spcPct val="20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spcBef>
          <a:spcPct val="20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spcBef>
          <a:spcPct val="20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spcBef>
          <a:spcPct val="20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3291840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cmucia.cmu.edu.tw/doc/2012083110580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5250" y="1"/>
            <a:ext cx="3517900" cy="4252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up 5"/>
          <p:cNvGrpSpPr>
            <a:grpSpLocks/>
          </p:cNvGrpSpPr>
          <p:nvPr/>
        </p:nvGrpSpPr>
        <p:grpSpPr bwMode="auto">
          <a:xfrm>
            <a:off x="-215849" y="72233"/>
            <a:ext cx="3708400" cy="4181474"/>
            <a:chOff x="8142844" y="11050434"/>
            <a:chExt cx="5976664" cy="5554784"/>
          </a:xfrm>
        </p:grpSpPr>
        <p:pic>
          <p:nvPicPr>
            <p:cNvPr id="8" name="Picture 2" descr="http://www.son24.com/wp-content/uploads/2012/09/istanbul-Bilim-universitesi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42844" y="11050434"/>
              <a:ext cx="5976664" cy="5554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Metin kutusu 8"/>
            <p:cNvSpPr txBox="1"/>
            <p:nvPr/>
          </p:nvSpPr>
          <p:spPr>
            <a:xfrm>
              <a:off x="9130344" y="15266540"/>
              <a:ext cx="4751142" cy="1161421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/>
            <a:p>
              <a:pPr algn="ctr" defTabSz="443154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r-TR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   T.C. ISTANBUL BILIM </a:t>
              </a:r>
            </a:p>
            <a:p>
              <a:pPr algn="ctr" defTabSz="443154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r-TR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UNIVERSITY</a:t>
              </a:r>
            </a:p>
          </p:txBody>
        </p:sp>
      </p:grpSp>
      <p:sp>
        <p:nvSpPr>
          <p:cNvPr id="10" name="Metin kutusu 9"/>
          <p:cNvSpPr txBox="1"/>
          <p:nvPr/>
        </p:nvSpPr>
        <p:spPr>
          <a:xfrm>
            <a:off x="-719905" y="-89211"/>
            <a:ext cx="25491007" cy="4985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3154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YÜKSEK FRUKTOZ DİYET İLE METABOLİK SENDROM OLUŞTURULAN SIÇANLARDA OMENTAL YAĞ DOKUSUNDA GLUKOKORTİKOİD </a:t>
            </a:r>
          </a:p>
          <a:p>
            <a:pPr algn="ctr" defTabSz="443154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36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ETKİNLİĞİ VE BUNA BAĞLI OLARAK ARTAN PAI-1 GEN EKSPRESYONU </a:t>
            </a:r>
          </a:p>
          <a:p>
            <a:pPr algn="ctr" defTabSz="443154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800" b="1" dirty="0" smtClean="0">
                <a:latin typeface="+mn-lt"/>
              </a:rPr>
              <a:t>Gökçe </a:t>
            </a:r>
            <a:r>
              <a:rPr lang="tr-TR" sz="2800" b="1" dirty="0">
                <a:latin typeface="+mn-lt"/>
              </a:rPr>
              <a:t>Akan</a:t>
            </a:r>
            <a:r>
              <a:rPr lang="tr-TR" sz="2800" b="1" baseline="30000" dirty="0">
                <a:latin typeface="+mn-lt"/>
              </a:rPr>
              <a:t>1</a:t>
            </a:r>
            <a:r>
              <a:rPr lang="tr-TR" sz="2800" b="1" dirty="0">
                <a:latin typeface="+mn-lt"/>
              </a:rPr>
              <a:t>, </a:t>
            </a:r>
            <a:r>
              <a:rPr lang="tr-TR" sz="2800" b="1" dirty="0"/>
              <a:t>Ö</a:t>
            </a:r>
            <a:r>
              <a:rPr lang="tr-TR" sz="2800" b="1" dirty="0" smtClean="0">
                <a:latin typeface="+mn-lt"/>
              </a:rPr>
              <a:t>znur </a:t>
            </a:r>
            <a:r>
              <a:rPr lang="tr-TR" sz="2800" b="1" dirty="0"/>
              <a:t>İ</a:t>
            </a:r>
            <a:r>
              <a:rPr lang="tr-TR" sz="2800" b="1" dirty="0" smtClean="0">
                <a:latin typeface="+mn-lt"/>
              </a:rPr>
              <a:t>nan</a:t>
            </a:r>
            <a:r>
              <a:rPr lang="tr-TR" sz="2800" b="1" baseline="30000" dirty="0" smtClean="0">
                <a:latin typeface="+mn-lt"/>
              </a:rPr>
              <a:t>2</a:t>
            </a:r>
            <a:r>
              <a:rPr lang="tr-TR" sz="2800" b="1" dirty="0">
                <a:latin typeface="+mn-lt"/>
              </a:rPr>
              <a:t>, </a:t>
            </a:r>
            <a:r>
              <a:rPr lang="tr-TR" sz="2800" b="1" dirty="0" err="1">
                <a:latin typeface="+mn-lt"/>
              </a:rPr>
              <a:t>Fatmahan</a:t>
            </a:r>
            <a:r>
              <a:rPr lang="tr-TR" sz="2800" b="1" dirty="0">
                <a:latin typeface="+mn-lt"/>
              </a:rPr>
              <a:t> Atalar</a:t>
            </a:r>
            <a:r>
              <a:rPr lang="tr-TR" sz="2800" b="1" baseline="30000" dirty="0">
                <a:latin typeface="+mn-lt"/>
              </a:rPr>
              <a:t>3</a:t>
            </a:r>
            <a:r>
              <a:rPr lang="tr-TR" sz="2800" b="1" dirty="0">
                <a:latin typeface="+mn-lt"/>
              </a:rPr>
              <a:t>, Uzay </a:t>
            </a:r>
            <a:r>
              <a:rPr lang="tr-TR" sz="2800" b="1" dirty="0" smtClean="0">
                <a:latin typeface="+mn-lt"/>
              </a:rPr>
              <a:t>Görmüş</a:t>
            </a:r>
            <a:r>
              <a:rPr lang="tr-TR" sz="2800" b="1" baseline="30000" dirty="0" smtClean="0">
                <a:latin typeface="+mn-lt"/>
              </a:rPr>
              <a:t>4</a:t>
            </a:r>
            <a:r>
              <a:rPr lang="tr-TR" sz="2800" b="1" dirty="0">
                <a:latin typeface="+mn-lt"/>
              </a:rPr>
              <a:t>, Ayhan Bilir</a:t>
            </a:r>
            <a:r>
              <a:rPr lang="tr-TR" sz="2800" b="1" baseline="30000" dirty="0">
                <a:latin typeface="+mn-lt"/>
              </a:rPr>
              <a:t>5</a:t>
            </a:r>
            <a:r>
              <a:rPr lang="tr-TR" sz="2800" b="1" dirty="0">
                <a:latin typeface="+mn-lt"/>
              </a:rPr>
              <a:t>, </a:t>
            </a:r>
            <a:r>
              <a:rPr lang="tr-TR" sz="2800" b="1" dirty="0" err="1" smtClean="0">
                <a:latin typeface="+mn-lt"/>
              </a:rPr>
              <a:t>Kurşat</a:t>
            </a:r>
            <a:r>
              <a:rPr lang="tr-TR" sz="2800" b="1" dirty="0" smtClean="0">
                <a:latin typeface="+mn-lt"/>
              </a:rPr>
              <a:t> </a:t>
            </a:r>
            <a:r>
              <a:rPr lang="tr-TR" sz="2800" b="1" dirty="0">
                <a:latin typeface="+mn-lt"/>
              </a:rPr>
              <a:t>Ozdilli</a:t>
            </a:r>
            <a:r>
              <a:rPr lang="tr-TR" sz="2800" b="1" baseline="30000" dirty="0">
                <a:latin typeface="+mn-lt"/>
              </a:rPr>
              <a:t>6</a:t>
            </a:r>
            <a:r>
              <a:rPr lang="tr-TR" sz="2800" b="1" dirty="0">
                <a:latin typeface="+mn-lt"/>
              </a:rPr>
              <a:t>, </a:t>
            </a:r>
            <a:r>
              <a:rPr lang="tr-TR" sz="2800" b="1" dirty="0"/>
              <a:t>Ç</a:t>
            </a:r>
            <a:r>
              <a:rPr lang="tr-TR" sz="2800" b="1" dirty="0" smtClean="0">
                <a:latin typeface="+mn-lt"/>
              </a:rPr>
              <a:t>avlan </a:t>
            </a:r>
            <a:r>
              <a:rPr lang="tr-TR" sz="2800" b="1" dirty="0" smtClean="0"/>
              <a:t>Ç</a:t>
            </a:r>
            <a:r>
              <a:rPr lang="tr-TR" sz="2800" b="1" dirty="0" smtClean="0">
                <a:latin typeface="+mn-lt"/>
              </a:rPr>
              <a:t>iftçi</a:t>
            </a:r>
            <a:r>
              <a:rPr lang="tr-TR" sz="2800" b="1" baseline="30000" dirty="0" smtClean="0">
                <a:latin typeface="+mn-lt"/>
              </a:rPr>
              <a:t>7</a:t>
            </a:r>
            <a:r>
              <a:rPr lang="tr-TR" sz="2800" b="1" dirty="0" smtClean="0">
                <a:latin typeface="+mn-lt"/>
              </a:rPr>
              <a:t> </a:t>
            </a:r>
            <a:r>
              <a:rPr lang="tr-TR" sz="2800" b="1" dirty="0" smtClean="0"/>
              <a:t>ve </a:t>
            </a:r>
            <a:r>
              <a:rPr lang="tr-TR" sz="2800" b="1" dirty="0" smtClean="0">
                <a:latin typeface="+mn-lt"/>
              </a:rPr>
              <a:t>Tuncay Altug</a:t>
            </a:r>
            <a:r>
              <a:rPr lang="tr-TR" sz="2800" b="1" baseline="30000" dirty="0" smtClean="0">
                <a:latin typeface="+mn-lt"/>
              </a:rPr>
              <a:t>1</a:t>
            </a:r>
          </a:p>
          <a:p>
            <a:pPr algn="ctr" defTabSz="443154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600" b="1" baseline="30000" dirty="0" smtClean="0"/>
              <a:t>1</a:t>
            </a:r>
            <a:r>
              <a:rPr lang="tr-TR" sz="2600" dirty="0" smtClean="0"/>
              <a:t> İstanbul Bilim Üniversitesi, Tıbbi Biyoloji ve Genetik Anabilim Dalı, İstanbul, Türkiye</a:t>
            </a:r>
            <a:endParaRPr lang="tr-TR" sz="2600" dirty="0"/>
          </a:p>
          <a:p>
            <a:pPr algn="ctr" defTabSz="4431548">
              <a:defRPr/>
            </a:pPr>
            <a:r>
              <a:rPr lang="tr-TR" sz="2600" b="1" baseline="30000" dirty="0"/>
              <a:t>2</a:t>
            </a:r>
            <a:r>
              <a:rPr lang="tr-TR" sz="2600" dirty="0"/>
              <a:t> </a:t>
            </a:r>
            <a:r>
              <a:rPr lang="tr-TR" sz="2600" dirty="0" err="1" smtClean="0"/>
              <a:t>Bezmialem</a:t>
            </a:r>
            <a:r>
              <a:rPr lang="tr-TR" sz="2600" dirty="0" smtClean="0"/>
              <a:t> Vakıf Üniversitesi, Deney Hayvanları Laboratuvarı, Araştırma </a:t>
            </a:r>
            <a:r>
              <a:rPr lang="tr-TR" sz="2600" dirty="0"/>
              <a:t>Merkezi, İstanbul, </a:t>
            </a:r>
            <a:r>
              <a:rPr lang="tr-TR" sz="2600" dirty="0" smtClean="0"/>
              <a:t>Türkiye</a:t>
            </a:r>
            <a:endParaRPr lang="tr-TR" sz="2600" dirty="0"/>
          </a:p>
          <a:p>
            <a:pPr algn="ctr" defTabSz="4431548">
              <a:defRPr/>
            </a:pPr>
            <a:r>
              <a:rPr lang="tr-TR" sz="2600" b="1" baseline="30000" dirty="0"/>
              <a:t>3</a:t>
            </a:r>
            <a:r>
              <a:rPr lang="tr-TR" sz="2600" dirty="0"/>
              <a:t> </a:t>
            </a:r>
            <a:r>
              <a:rPr lang="tr-TR" sz="2600" dirty="0" smtClean="0"/>
              <a:t>İstanbul Üniversitesi, Çocuk Sağlığı Enstitüsü, Büyüme, Gelişme ve Pediatrik </a:t>
            </a:r>
            <a:r>
              <a:rPr lang="tr-TR" sz="2600" dirty="0"/>
              <a:t>Endokrinoloji Anabilim Dalı İstanbul, </a:t>
            </a:r>
            <a:r>
              <a:rPr lang="tr-TR" sz="2600" dirty="0" smtClean="0"/>
              <a:t>Türkiye</a:t>
            </a:r>
            <a:endParaRPr lang="tr-TR" sz="2600" dirty="0"/>
          </a:p>
          <a:p>
            <a:pPr algn="ctr" defTabSz="4431548">
              <a:defRPr/>
            </a:pPr>
            <a:r>
              <a:rPr lang="tr-TR" sz="2600" b="1" baseline="30000" dirty="0"/>
              <a:t>4</a:t>
            </a:r>
            <a:r>
              <a:rPr lang="tr-TR" sz="2600" dirty="0"/>
              <a:t> İstanbul Bilim </a:t>
            </a:r>
            <a:r>
              <a:rPr lang="tr-TR" sz="2600" dirty="0" smtClean="0"/>
              <a:t>Üniversitesi Tıp Fakültesi, </a:t>
            </a:r>
            <a:r>
              <a:rPr lang="tr-TR" sz="2600" dirty="0"/>
              <a:t>Tıbbi </a:t>
            </a:r>
            <a:r>
              <a:rPr lang="tr-TR" sz="2600" dirty="0" smtClean="0"/>
              <a:t>Biyokimya Anabilim </a:t>
            </a:r>
            <a:r>
              <a:rPr lang="tr-TR" sz="2600" dirty="0"/>
              <a:t>Dalı, İstanbul, </a:t>
            </a:r>
            <a:r>
              <a:rPr lang="tr-TR" sz="2600" dirty="0" smtClean="0"/>
              <a:t>Türkiye</a:t>
            </a:r>
            <a:endParaRPr lang="tr-TR" sz="2600" dirty="0"/>
          </a:p>
          <a:p>
            <a:pPr algn="ctr" defTabSz="4431548">
              <a:defRPr/>
            </a:pPr>
            <a:r>
              <a:rPr lang="tr-TR" sz="2600" b="1" baseline="30000" dirty="0"/>
              <a:t>5</a:t>
            </a:r>
            <a:r>
              <a:rPr lang="tr-TR" sz="2600" baseline="30000" dirty="0"/>
              <a:t> </a:t>
            </a:r>
            <a:r>
              <a:rPr lang="tr-TR" sz="2600" dirty="0" smtClean="0"/>
              <a:t>İstanbul Üniversitesi Tıp Fakültesi, Histoloji Embriyoloji Anabilim Dalı, </a:t>
            </a:r>
            <a:r>
              <a:rPr lang="tr-TR" sz="2600" dirty="0"/>
              <a:t>İstanbul, </a:t>
            </a:r>
            <a:r>
              <a:rPr lang="tr-TR" sz="2600" dirty="0" smtClean="0"/>
              <a:t>Türkiye</a:t>
            </a:r>
            <a:endParaRPr lang="tr-TR" sz="2600" dirty="0"/>
          </a:p>
          <a:p>
            <a:pPr algn="ctr" defTabSz="4431548">
              <a:defRPr/>
            </a:pPr>
            <a:r>
              <a:rPr lang="tr-TR" sz="2600" b="1" baseline="30000" dirty="0"/>
              <a:t>6</a:t>
            </a:r>
            <a:r>
              <a:rPr lang="tr-TR" sz="2600" dirty="0"/>
              <a:t> </a:t>
            </a:r>
            <a:r>
              <a:rPr lang="tr-TR" sz="2600" dirty="0" smtClean="0"/>
              <a:t>Haliç Üniversitesi, Sağlık Bilimleri Enstitüsü, </a:t>
            </a:r>
            <a:r>
              <a:rPr lang="tr-TR" sz="2600" dirty="0"/>
              <a:t>İstanbul, Türkiye</a:t>
            </a:r>
          </a:p>
          <a:p>
            <a:pPr algn="ctr" defTabSz="4431548">
              <a:defRPr/>
            </a:pPr>
            <a:r>
              <a:rPr lang="tr-TR" sz="2600" b="1" baseline="30000" dirty="0" smtClean="0"/>
              <a:t>7</a:t>
            </a:r>
            <a:r>
              <a:rPr lang="tr-TR" sz="2600" dirty="0" smtClean="0"/>
              <a:t> </a:t>
            </a:r>
            <a:r>
              <a:rPr lang="tr-TR" sz="2600" dirty="0"/>
              <a:t>İstanbul Bilim Üniversitesi Tıp Fakültesi, </a:t>
            </a:r>
            <a:r>
              <a:rPr lang="tr-TR" sz="2600" dirty="0" smtClean="0"/>
              <a:t>Kardiyoloji Anabilim </a:t>
            </a:r>
            <a:r>
              <a:rPr lang="tr-TR" sz="2600" dirty="0"/>
              <a:t>Dalı, İstanbul, Türkiye</a:t>
            </a:r>
          </a:p>
          <a:p>
            <a:pPr algn="ctr" defTabSz="4431548" fontAlgn="auto">
              <a:spcBef>
                <a:spcPts val="0"/>
              </a:spcBef>
              <a:spcAft>
                <a:spcPts val="0"/>
              </a:spcAft>
              <a:defRPr/>
            </a:pPr>
            <a:endParaRPr lang="tr-TR" sz="3600" b="1" dirty="0">
              <a:latin typeface="+mn-lt"/>
            </a:endParaRPr>
          </a:p>
        </p:txBody>
      </p:sp>
      <p:grpSp>
        <p:nvGrpSpPr>
          <p:cNvPr id="28" name="Grup 27"/>
          <p:cNvGrpSpPr/>
          <p:nvPr/>
        </p:nvGrpSpPr>
        <p:grpSpPr>
          <a:xfrm>
            <a:off x="-35942" y="19082345"/>
            <a:ext cx="11701020" cy="5328592"/>
            <a:chOff x="-35942" y="19082345"/>
            <a:chExt cx="11701020" cy="5328592"/>
          </a:xfrm>
        </p:grpSpPr>
        <p:pic>
          <p:nvPicPr>
            <p:cNvPr id="29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5942" y="19082345"/>
              <a:ext cx="5912986" cy="51717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52092" y="19082345"/>
              <a:ext cx="5912986" cy="5328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" name="Dikdörtgen 30"/>
          <p:cNvSpPr/>
          <p:nvPr/>
        </p:nvSpPr>
        <p:spPr>
          <a:xfrm>
            <a:off x="-35942" y="19064241"/>
            <a:ext cx="11701020" cy="5346695"/>
          </a:xfrm>
          <a:prstGeom prst="rect">
            <a:avLst/>
          </a:prstGeom>
          <a:solidFill>
            <a:schemeClr val="accent1">
              <a:alpha val="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0" name="Yuvarlatılmış Dikdörtgen 59"/>
          <p:cNvSpPr/>
          <p:nvPr/>
        </p:nvSpPr>
        <p:spPr>
          <a:xfrm>
            <a:off x="-35943" y="9649297"/>
            <a:ext cx="25239269" cy="21386376"/>
          </a:xfrm>
          <a:prstGeom prst="roundRect">
            <a:avLst>
              <a:gd name="adj" fmla="val 2997"/>
            </a:avLst>
          </a:prstGeom>
          <a:solidFill>
            <a:schemeClr val="accent1">
              <a:alpha val="0"/>
            </a:schemeClr>
          </a:solidFill>
          <a:ln w="825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431548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12" name="Yuvarlatılmış Dikdörtgen 11"/>
          <p:cNvSpPr/>
          <p:nvPr/>
        </p:nvSpPr>
        <p:spPr>
          <a:xfrm>
            <a:off x="0" y="4320705"/>
            <a:ext cx="25203152" cy="5328592"/>
          </a:xfrm>
          <a:prstGeom prst="roundRect">
            <a:avLst>
              <a:gd name="adj" fmla="val 5135"/>
            </a:avLst>
          </a:prstGeom>
          <a:solidFill>
            <a:schemeClr val="accent1">
              <a:alpha val="0"/>
            </a:schemeClr>
          </a:solidFill>
          <a:ln w="825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431548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13" name="Metin kutusu 12"/>
          <p:cNvSpPr txBox="1"/>
          <p:nvPr/>
        </p:nvSpPr>
        <p:spPr>
          <a:xfrm>
            <a:off x="0" y="4223718"/>
            <a:ext cx="25203151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 sz="8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87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87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87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87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430713" fontAlgn="base">
              <a:spcBef>
                <a:spcPct val="0"/>
              </a:spcBef>
              <a:spcAft>
                <a:spcPct val="0"/>
              </a:spcAft>
              <a:defRPr sz="87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430713" fontAlgn="base">
              <a:spcBef>
                <a:spcPct val="0"/>
              </a:spcBef>
              <a:spcAft>
                <a:spcPct val="0"/>
              </a:spcAft>
              <a:defRPr sz="87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430713" fontAlgn="base">
              <a:spcBef>
                <a:spcPct val="0"/>
              </a:spcBef>
              <a:spcAft>
                <a:spcPct val="0"/>
              </a:spcAft>
              <a:defRPr sz="87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430713" fontAlgn="base">
              <a:spcBef>
                <a:spcPct val="0"/>
              </a:spcBef>
              <a:spcAft>
                <a:spcPct val="0"/>
              </a:spcAft>
              <a:defRPr sz="87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tr-TR" sz="3200" b="1" dirty="0" smtClean="0">
                <a:solidFill>
                  <a:srgbClr val="953735"/>
                </a:solidFill>
                <a:latin typeface="+mn-lt"/>
              </a:rPr>
              <a:t>Giriş: </a:t>
            </a:r>
            <a:r>
              <a:rPr lang="tr-TR" sz="3200" dirty="0" err="1"/>
              <a:t>Metabolik</a:t>
            </a:r>
            <a:r>
              <a:rPr lang="tr-TR" sz="3200" dirty="0"/>
              <a:t> sendrom (</a:t>
            </a:r>
            <a:r>
              <a:rPr lang="tr-TR" sz="3200" dirty="0" err="1"/>
              <a:t>MetS</a:t>
            </a:r>
            <a:r>
              <a:rPr lang="tr-TR" sz="3200" dirty="0"/>
              <a:t>) başta gelişmiş ülkeler olmak üzere tüm dünyada </a:t>
            </a:r>
            <a:r>
              <a:rPr lang="tr-TR" sz="3200" dirty="0" err="1"/>
              <a:t>prevalansı</a:t>
            </a:r>
            <a:r>
              <a:rPr lang="tr-TR" sz="3200" dirty="0"/>
              <a:t> giderek artan bir sağlık sorunudur. Son yıllardaki çalışmalar yüksek </a:t>
            </a:r>
            <a:r>
              <a:rPr lang="tr-TR" sz="3200" dirty="0" err="1"/>
              <a:t>fruktoz</a:t>
            </a:r>
            <a:r>
              <a:rPr lang="tr-TR" sz="3200" dirty="0"/>
              <a:t> tüketiminin </a:t>
            </a:r>
            <a:r>
              <a:rPr lang="tr-TR" sz="3200" dirty="0" err="1"/>
              <a:t>MetS</a:t>
            </a:r>
            <a:r>
              <a:rPr lang="tr-TR" sz="3200" dirty="0"/>
              <a:t> gelişiminde önemli faktörlerden biri olduğunu kanıtlamakta ve </a:t>
            </a:r>
            <a:r>
              <a:rPr lang="tr-TR" sz="3200" dirty="0" err="1"/>
              <a:t>glukokortikoid</a:t>
            </a:r>
            <a:r>
              <a:rPr lang="tr-TR" sz="3200" dirty="0"/>
              <a:t> hareketini arttırdığını düşündürmektedir. Doku-spesifik </a:t>
            </a:r>
            <a:r>
              <a:rPr lang="tr-TR" sz="3200" dirty="0" err="1"/>
              <a:t>kortizol</a:t>
            </a:r>
            <a:r>
              <a:rPr lang="tr-TR" sz="3200" dirty="0"/>
              <a:t> ve </a:t>
            </a:r>
            <a:r>
              <a:rPr lang="tr-TR" sz="3200" dirty="0" err="1"/>
              <a:t>glukokortikoid</a:t>
            </a:r>
            <a:r>
              <a:rPr lang="tr-TR" sz="3200" dirty="0"/>
              <a:t> metabolizmasının regülatörlerinden olan ve </a:t>
            </a:r>
            <a:r>
              <a:rPr lang="tr-TR" sz="3200" dirty="0" err="1"/>
              <a:t>kortizolü</a:t>
            </a:r>
            <a:r>
              <a:rPr lang="tr-TR" sz="3200" dirty="0"/>
              <a:t>-kortizona çeviren 11</a:t>
            </a:r>
            <a:r>
              <a:rPr lang="el-GR" sz="3200" dirty="0"/>
              <a:t>β</a:t>
            </a:r>
            <a:r>
              <a:rPr lang="tr-TR" sz="3200" dirty="0"/>
              <a:t>HSD-1 ile yağ dokularında salınımını indüklediği PAI-1 </a:t>
            </a:r>
            <a:r>
              <a:rPr lang="tr-TR" sz="3200" dirty="0" err="1"/>
              <a:t>sitokininin</a:t>
            </a:r>
            <a:r>
              <a:rPr lang="tr-TR" sz="3200" dirty="0"/>
              <a:t> </a:t>
            </a:r>
            <a:r>
              <a:rPr lang="tr-TR" sz="3200" dirty="0" err="1"/>
              <a:t>MetS</a:t>
            </a:r>
            <a:r>
              <a:rPr lang="tr-TR" sz="3200" dirty="0"/>
              <a:t> </a:t>
            </a:r>
            <a:r>
              <a:rPr lang="tr-TR" sz="3200" dirty="0" err="1"/>
              <a:t>patogenezinde</a:t>
            </a:r>
            <a:r>
              <a:rPr lang="tr-TR" sz="3200" dirty="0"/>
              <a:t> beraberce rol oynadıkları ve yüksek oranda ekspresse oldukları bilinmektedir. </a:t>
            </a:r>
            <a:r>
              <a:rPr lang="tr-TR" sz="3200" b="1" dirty="0" smtClean="0">
                <a:solidFill>
                  <a:srgbClr val="953735"/>
                </a:solidFill>
                <a:latin typeface="+mn-lt"/>
              </a:rPr>
              <a:t>Amaç</a:t>
            </a:r>
            <a:r>
              <a:rPr lang="tr-TR" sz="3200" b="1" dirty="0">
                <a:solidFill>
                  <a:srgbClr val="953735"/>
                </a:solidFill>
                <a:latin typeface="+mn-lt"/>
              </a:rPr>
              <a:t>: </a:t>
            </a:r>
            <a:r>
              <a:rPr lang="tr-TR" sz="3200" dirty="0" smtClean="0"/>
              <a:t>Bu </a:t>
            </a:r>
            <a:r>
              <a:rPr lang="tr-TR" sz="3200" dirty="0"/>
              <a:t>çalışmada</a:t>
            </a:r>
            <a:r>
              <a:rPr lang="tr-TR" sz="3200" dirty="0" smtClean="0"/>
              <a:t>, öncelikle </a:t>
            </a:r>
            <a:r>
              <a:rPr lang="tr-TR" sz="3200" dirty="0"/>
              <a:t>15 hafta boyunca ad-</a:t>
            </a:r>
            <a:r>
              <a:rPr lang="tr-TR" sz="3200" dirty="0" err="1"/>
              <a:t>libitum</a:t>
            </a:r>
            <a:r>
              <a:rPr lang="tr-TR" sz="3200" dirty="0"/>
              <a:t> olarak standart yem ve %20 </a:t>
            </a:r>
            <a:r>
              <a:rPr lang="tr-TR" sz="3200" dirty="0" err="1"/>
              <a:t>fruktoz</a:t>
            </a:r>
            <a:r>
              <a:rPr lang="tr-TR" sz="3200" dirty="0"/>
              <a:t> içeren su ile beslenme sonucunda </a:t>
            </a:r>
            <a:r>
              <a:rPr lang="tr-TR" sz="3200" dirty="0" err="1"/>
              <a:t>MetS</a:t>
            </a:r>
            <a:r>
              <a:rPr lang="tr-TR" sz="3200" dirty="0"/>
              <a:t> gelişimi indüklenmiş sıçanlarda </a:t>
            </a:r>
            <a:r>
              <a:rPr lang="tr-TR" sz="3200" dirty="0" err="1"/>
              <a:t>kortizol</a:t>
            </a:r>
            <a:r>
              <a:rPr lang="tr-TR" sz="3200" dirty="0"/>
              <a:t> seviyesi değişimi, </a:t>
            </a:r>
            <a:r>
              <a:rPr lang="tr-TR" sz="3200" dirty="0" err="1"/>
              <a:t>omental</a:t>
            </a:r>
            <a:r>
              <a:rPr lang="tr-TR" sz="3200" dirty="0"/>
              <a:t> yağ dokusu (OYD) ve karaciğer dokularında (KD) 11</a:t>
            </a:r>
            <a:r>
              <a:rPr lang="el-GR" sz="3200" dirty="0"/>
              <a:t>β</a:t>
            </a:r>
            <a:r>
              <a:rPr lang="tr-TR" sz="3200" dirty="0"/>
              <a:t>HSD-1 ve PAI-1 </a:t>
            </a:r>
            <a:r>
              <a:rPr lang="tr-TR" sz="3200" dirty="0" err="1"/>
              <a:t>mRNA</a:t>
            </a:r>
            <a:r>
              <a:rPr lang="tr-TR" sz="3200" dirty="0"/>
              <a:t> seviyelerini araştırılmasını amaçladık. </a:t>
            </a:r>
            <a:endParaRPr lang="tr-TR" sz="3200" dirty="0" smtClean="0"/>
          </a:p>
          <a:p>
            <a:pPr algn="just"/>
            <a:r>
              <a:rPr lang="tr-TR" sz="3200" b="1" dirty="0" smtClean="0">
                <a:solidFill>
                  <a:srgbClr val="953735"/>
                </a:solidFill>
                <a:latin typeface="+mn-lt"/>
              </a:rPr>
              <a:t>Materyal </a:t>
            </a:r>
            <a:r>
              <a:rPr lang="tr-TR" sz="3200" b="1" dirty="0" err="1" smtClean="0">
                <a:solidFill>
                  <a:srgbClr val="953735"/>
                </a:solidFill>
                <a:latin typeface="+mn-lt"/>
              </a:rPr>
              <a:t>Metod</a:t>
            </a:r>
            <a:r>
              <a:rPr lang="tr-TR" sz="3200" b="1" dirty="0" smtClean="0">
                <a:solidFill>
                  <a:srgbClr val="953735"/>
                </a:solidFill>
                <a:latin typeface="+mn-lt"/>
              </a:rPr>
              <a:t>: </a:t>
            </a:r>
            <a:r>
              <a:rPr lang="tr-TR" sz="3200" dirty="0"/>
              <a:t>Sıçanlar iki gruba ayrılmıştır; </a:t>
            </a:r>
            <a:r>
              <a:rPr lang="tr-TR" sz="3200" dirty="0" err="1"/>
              <a:t>MetS</a:t>
            </a:r>
            <a:r>
              <a:rPr lang="tr-TR" sz="3200" dirty="0"/>
              <a:t> grubundaki sıçanlar (n=10) 15 hafta boyunca standart sıçan yeminin </a:t>
            </a:r>
            <a:r>
              <a:rPr lang="tr-TR" sz="3200" dirty="0" err="1"/>
              <a:t>yanısıra</a:t>
            </a:r>
            <a:r>
              <a:rPr lang="tr-TR" sz="3200" dirty="0"/>
              <a:t> %20 </a:t>
            </a:r>
            <a:r>
              <a:rPr lang="tr-TR" sz="3200" dirty="0" err="1"/>
              <a:t>fruktoz</a:t>
            </a:r>
            <a:r>
              <a:rPr lang="tr-TR" sz="3200" dirty="0"/>
              <a:t> içeren çeşme su ile ve kontrol grubundaki sıçanlar ise (n=10) 15 hafta boyunca standart sıçan yeminin </a:t>
            </a:r>
            <a:r>
              <a:rPr lang="tr-TR" sz="3200" dirty="0" err="1"/>
              <a:t>yanısıra</a:t>
            </a:r>
            <a:r>
              <a:rPr lang="tr-TR" sz="3200" dirty="0"/>
              <a:t> sadece çeşme suyuyla beslenmişlerdir. </a:t>
            </a:r>
            <a:r>
              <a:rPr lang="en-US" sz="3200" dirty="0" err="1"/>
              <a:t>İki</a:t>
            </a:r>
            <a:r>
              <a:rPr lang="en-US" sz="3200" dirty="0"/>
              <a:t> </a:t>
            </a:r>
            <a:r>
              <a:rPr lang="en-US" sz="3200" dirty="0" err="1"/>
              <a:t>gruptaki</a:t>
            </a:r>
            <a:r>
              <a:rPr lang="en-US" sz="3200" dirty="0"/>
              <a:t> </a:t>
            </a:r>
            <a:r>
              <a:rPr lang="en-US" sz="3200" dirty="0" err="1"/>
              <a:t>sıçanlarında</a:t>
            </a:r>
            <a:r>
              <a:rPr lang="en-US" sz="3200" dirty="0"/>
              <a:t> </a:t>
            </a:r>
            <a:r>
              <a:rPr lang="en-US" sz="3200" dirty="0" err="1"/>
              <a:t>çalışma</a:t>
            </a:r>
            <a:r>
              <a:rPr lang="en-US" sz="3200" dirty="0"/>
              <a:t> </a:t>
            </a:r>
            <a:r>
              <a:rPr lang="en-US" sz="3200" dirty="0" err="1"/>
              <a:t>öncesi</a:t>
            </a:r>
            <a:r>
              <a:rPr lang="en-US" sz="3200" dirty="0"/>
              <a:t> </a:t>
            </a:r>
            <a:r>
              <a:rPr lang="en-US" sz="3200" dirty="0" err="1"/>
              <a:t>ve</a:t>
            </a:r>
            <a:r>
              <a:rPr lang="en-US" sz="3200" dirty="0"/>
              <a:t> </a:t>
            </a:r>
            <a:r>
              <a:rPr lang="en-US" sz="3200" dirty="0" err="1"/>
              <a:t>sonrasında</a:t>
            </a:r>
            <a:r>
              <a:rPr lang="en-US" sz="3200" dirty="0"/>
              <a:t> </a:t>
            </a:r>
            <a:r>
              <a:rPr lang="en-US" sz="3200" dirty="0" err="1"/>
              <a:t>antropometrik</a:t>
            </a:r>
            <a:r>
              <a:rPr lang="tr-TR" sz="3200" dirty="0"/>
              <a:t> ölçümleri yapılarak, her iki grupta da serumlarından </a:t>
            </a:r>
            <a:r>
              <a:rPr lang="tr-TR" sz="3200" dirty="0" err="1"/>
              <a:t>glukoz</a:t>
            </a:r>
            <a:r>
              <a:rPr lang="tr-TR" sz="3200" dirty="0"/>
              <a:t>, insülin, total </a:t>
            </a:r>
            <a:r>
              <a:rPr lang="tr-TR" sz="3200" dirty="0" err="1"/>
              <a:t>kolestrol</a:t>
            </a:r>
            <a:r>
              <a:rPr lang="tr-TR" sz="3200" dirty="0"/>
              <a:t>, LDL, HDL, VLDL, ALT, AST, CRP, </a:t>
            </a:r>
            <a:r>
              <a:rPr lang="tr-TR" sz="3200" dirty="0" err="1"/>
              <a:t>kortizol</a:t>
            </a:r>
            <a:r>
              <a:rPr lang="tr-TR" sz="3200" dirty="0"/>
              <a:t> seviyeleri ölçülmüştür. </a:t>
            </a:r>
            <a:r>
              <a:rPr lang="en-US" sz="3200" dirty="0" err="1"/>
              <a:t>Diseksiyon</a:t>
            </a:r>
            <a:r>
              <a:rPr lang="en-US" sz="3200" dirty="0"/>
              <a:t> </a:t>
            </a:r>
            <a:r>
              <a:rPr lang="en-US" sz="3200" dirty="0" err="1"/>
              <a:t>sonrası</a:t>
            </a:r>
            <a:r>
              <a:rPr lang="en-US" sz="3200" dirty="0"/>
              <a:t>  </a:t>
            </a:r>
            <a:r>
              <a:rPr lang="en-US" sz="3200" dirty="0" err="1"/>
              <a:t>alınan</a:t>
            </a:r>
            <a:r>
              <a:rPr lang="en-US" sz="3200" dirty="0"/>
              <a:t> KD </a:t>
            </a:r>
            <a:r>
              <a:rPr lang="en-US" sz="3200" dirty="0" err="1"/>
              <a:t>ve</a:t>
            </a:r>
            <a:r>
              <a:rPr lang="en-US" sz="3200" dirty="0"/>
              <a:t> </a:t>
            </a:r>
            <a:r>
              <a:rPr lang="en-US" sz="3200" dirty="0" err="1"/>
              <a:t>OYD’ından</a:t>
            </a:r>
            <a:r>
              <a:rPr lang="en-US" sz="3200" dirty="0"/>
              <a:t> 11βHSD-1 </a:t>
            </a:r>
            <a:r>
              <a:rPr lang="en-US" sz="3200" dirty="0" err="1"/>
              <a:t>ve</a:t>
            </a:r>
            <a:r>
              <a:rPr lang="en-US" sz="3200" dirty="0"/>
              <a:t> PAI-1 mRNA </a:t>
            </a:r>
            <a:r>
              <a:rPr lang="en-US" sz="3200" dirty="0" err="1"/>
              <a:t>seviyeleri</a:t>
            </a:r>
            <a:r>
              <a:rPr lang="en-US" sz="3200" dirty="0"/>
              <a:t> QRT-PZR </a:t>
            </a:r>
            <a:r>
              <a:rPr lang="en-US" sz="3200" dirty="0" err="1"/>
              <a:t>yöntemiyle</a:t>
            </a:r>
            <a:r>
              <a:rPr lang="en-US" sz="3200" dirty="0"/>
              <a:t> </a:t>
            </a:r>
            <a:r>
              <a:rPr lang="en-US" sz="3200" dirty="0" err="1"/>
              <a:t>araştırıldı</a:t>
            </a:r>
            <a:r>
              <a:rPr lang="en-US" sz="3200" dirty="0"/>
              <a:t>.</a:t>
            </a:r>
            <a:endParaRPr lang="tr-TR" sz="3200" dirty="0"/>
          </a:p>
          <a:p>
            <a:pPr algn="just"/>
            <a:endParaRPr lang="tr-TR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17" name="Tablo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81121"/>
              </p:ext>
            </p:extLst>
          </p:nvPr>
        </p:nvGraphicFramePr>
        <p:xfrm>
          <a:off x="144191" y="10898416"/>
          <a:ext cx="7920881" cy="6887778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2883222"/>
                <a:gridCol w="1849700"/>
                <a:gridCol w="1849700"/>
                <a:gridCol w="1338259"/>
              </a:tblGrid>
              <a:tr h="86097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 </a:t>
                      </a:r>
                      <a:endParaRPr lang="tr-TR" sz="20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 smtClean="0">
                          <a:effectLst/>
                        </a:rPr>
                        <a:t>(</a:t>
                      </a:r>
                      <a:r>
                        <a:rPr lang="tr-TR" sz="1700" dirty="0" err="1" smtClean="0">
                          <a:effectLst/>
                        </a:rPr>
                        <a:t>Ortalama±SE</a:t>
                      </a:r>
                      <a:r>
                        <a:rPr lang="tr-TR" sz="1700" dirty="0">
                          <a:effectLst/>
                        </a:rPr>
                        <a:t>)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 smtClean="0">
                          <a:effectLst/>
                        </a:rPr>
                        <a:t>Kontrol</a:t>
                      </a:r>
                      <a:endParaRPr lang="tr-TR" sz="20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(n=10) 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 err="1" smtClean="0">
                          <a:effectLst/>
                        </a:rPr>
                        <a:t>MetS</a:t>
                      </a:r>
                      <a:endParaRPr lang="tr-TR" sz="20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(n=10) 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P </a:t>
                      </a:r>
                      <a:r>
                        <a:rPr lang="tr-TR" sz="1700" dirty="0" smtClean="0">
                          <a:effectLst/>
                        </a:rPr>
                        <a:t>Değeri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</a:tr>
              <a:tr h="43048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 smtClean="0">
                          <a:effectLst/>
                        </a:rPr>
                        <a:t>Başlangıç Kilo (gr</a:t>
                      </a:r>
                      <a:r>
                        <a:rPr lang="tr-TR" sz="1700" dirty="0">
                          <a:effectLst/>
                        </a:rPr>
                        <a:t>)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257±2.13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256±3.63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N.S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</a:tr>
              <a:tr h="43048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 smtClean="0">
                          <a:effectLst/>
                        </a:rPr>
                        <a:t>Başlangıç Deri Kalınlığı (cm²</a:t>
                      </a:r>
                      <a:r>
                        <a:rPr lang="tr-TR" sz="1700" dirty="0">
                          <a:effectLst/>
                        </a:rPr>
                        <a:t>)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0.43±0.01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0.44±0.01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N.S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</a:tr>
              <a:tr h="43048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 smtClean="0">
                          <a:effectLst/>
                        </a:rPr>
                        <a:t>Başlangıç Bel Çevresi</a:t>
                      </a:r>
                      <a:r>
                        <a:rPr lang="tr-TR" sz="1700" baseline="0" dirty="0" smtClean="0">
                          <a:effectLst/>
                        </a:rPr>
                        <a:t> </a:t>
                      </a:r>
                      <a:r>
                        <a:rPr lang="tr-TR" sz="1700" dirty="0" smtClean="0">
                          <a:effectLst/>
                        </a:rPr>
                        <a:t>(cm</a:t>
                      </a:r>
                      <a:r>
                        <a:rPr lang="tr-TR" sz="1700" dirty="0">
                          <a:effectLst/>
                        </a:rPr>
                        <a:t>)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14.6±0.16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14.5±0.16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N.S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</a:tr>
              <a:tr h="43048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ALT (U/L)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38.2±2.87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37±3.43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N.S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</a:tr>
              <a:tr h="43048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AST (U/L)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58.8±1.63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56±5.84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N.S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</a:tr>
              <a:tr h="43048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 err="1" smtClean="0">
                          <a:effectLst/>
                        </a:rPr>
                        <a:t>Glukoz</a:t>
                      </a:r>
                      <a:r>
                        <a:rPr lang="tr-TR" sz="1700" dirty="0" smtClean="0">
                          <a:effectLst/>
                        </a:rPr>
                        <a:t> </a:t>
                      </a:r>
                      <a:r>
                        <a:rPr lang="tr-TR" sz="1700" dirty="0">
                          <a:effectLst/>
                        </a:rPr>
                        <a:t>(mg/</a:t>
                      </a:r>
                      <a:r>
                        <a:rPr lang="tr-TR" sz="1700" dirty="0" err="1">
                          <a:effectLst/>
                        </a:rPr>
                        <a:t>dL</a:t>
                      </a:r>
                      <a:r>
                        <a:rPr lang="tr-TR" sz="1700" dirty="0">
                          <a:effectLst/>
                        </a:rPr>
                        <a:t>)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92.7±3.15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92.8±6.35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N.S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</a:tr>
              <a:tr h="43048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 err="1" smtClean="0">
                          <a:effectLst/>
                        </a:rPr>
                        <a:t>İnsulin</a:t>
                      </a:r>
                      <a:r>
                        <a:rPr lang="tr-TR" sz="1700" dirty="0" smtClean="0">
                          <a:effectLst/>
                        </a:rPr>
                        <a:t> </a:t>
                      </a:r>
                      <a:r>
                        <a:rPr lang="tr-TR" sz="1700" dirty="0">
                          <a:effectLst/>
                        </a:rPr>
                        <a:t>(</a:t>
                      </a:r>
                      <a:r>
                        <a:rPr lang="tr-TR" sz="1700" dirty="0" err="1">
                          <a:effectLst/>
                        </a:rPr>
                        <a:t>ng</a:t>
                      </a:r>
                      <a:r>
                        <a:rPr lang="tr-TR" sz="1700" dirty="0">
                          <a:effectLst/>
                        </a:rPr>
                        <a:t>/ml)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3.86±0.56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3.83±1.04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N.S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</a:tr>
              <a:tr h="43048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HOMA-IR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21.88±3.40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19.55±4.86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N.S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</a:tr>
              <a:tr h="43048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Total </a:t>
                      </a:r>
                      <a:r>
                        <a:rPr lang="tr-TR" sz="1700" dirty="0" err="1" smtClean="0">
                          <a:effectLst/>
                        </a:rPr>
                        <a:t>Kolestrol</a:t>
                      </a:r>
                      <a:r>
                        <a:rPr lang="tr-TR" sz="1700" dirty="0" smtClean="0">
                          <a:effectLst/>
                        </a:rPr>
                        <a:t> </a:t>
                      </a:r>
                      <a:r>
                        <a:rPr lang="tr-TR" sz="1700" dirty="0">
                          <a:effectLst/>
                        </a:rPr>
                        <a:t>(mg/</a:t>
                      </a:r>
                      <a:r>
                        <a:rPr lang="tr-TR" sz="1700" dirty="0" err="1">
                          <a:effectLst/>
                        </a:rPr>
                        <a:t>dL</a:t>
                      </a:r>
                      <a:r>
                        <a:rPr lang="tr-TR" sz="1700" dirty="0">
                          <a:effectLst/>
                        </a:rPr>
                        <a:t>)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80.5±2.54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81.8±4.74 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N.S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</a:tr>
              <a:tr h="43048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 err="1" smtClean="0">
                          <a:effectLst/>
                        </a:rPr>
                        <a:t>Trigliserid</a:t>
                      </a:r>
                      <a:r>
                        <a:rPr lang="tr-TR" sz="1700" dirty="0" smtClean="0">
                          <a:effectLst/>
                        </a:rPr>
                        <a:t> </a:t>
                      </a:r>
                      <a:r>
                        <a:rPr lang="tr-TR" sz="1700" dirty="0">
                          <a:effectLst/>
                        </a:rPr>
                        <a:t>(mg/</a:t>
                      </a:r>
                      <a:r>
                        <a:rPr lang="tr-TR" sz="1700" dirty="0" err="1">
                          <a:effectLst/>
                        </a:rPr>
                        <a:t>dL</a:t>
                      </a:r>
                      <a:r>
                        <a:rPr lang="tr-TR" sz="1700" dirty="0">
                          <a:effectLst/>
                        </a:rPr>
                        <a:t>)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35.3±1.25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37.7±5.29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N.S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</a:tr>
              <a:tr h="43048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HDL (mg/</a:t>
                      </a:r>
                      <a:r>
                        <a:rPr lang="tr-TR" sz="1700" dirty="0" err="1">
                          <a:effectLst/>
                        </a:rPr>
                        <a:t>dL</a:t>
                      </a:r>
                      <a:r>
                        <a:rPr lang="tr-TR" sz="1700" dirty="0">
                          <a:effectLst/>
                        </a:rPr>
                        <a:t>)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74.7±1.46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79.3±2.62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N.S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</a:tr>
              <a:tr h="43048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LDL (mg/dL)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5.08±0.61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5.54±0.88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N.S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</a:tr>
              <a:tr h="43048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VLDL (mg/dL)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5.5±0.37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5.9±0.69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N.S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</a:tr>
              <a:tr h="43048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 err="1" smtClean="0">
                          <a:effectLst/>
                        </a:rPr>
                        <a:t>Kortizol</a:t>
                      </a:r>
                      <a:r>
                        <a:rPr lang="tr-TR" sz="1700" dirty="0" smtClean="0">
                          <a:effectLst/>
                        </a:rPr>
                        <a:t> </a:t>
                      </a:r>
                      <a:r>
                        <a:rPr lang="tr-TR" sz="1700" dirty="0">
                          <a:effectLst/>
                        </a:rPr>
                        <a:t>(µg/</a:t>
                      </a:r>
                      <a:r>
                        <a:rPr lang="tr-TR" sz="1700" dirty="0" err="1">
                          <a:effectLst/>
                        </a:rPr>
                        <a:t>dL</a:t>
                      </a:r>
                      <a:r>
                        <a:rPr lang="tr-TR" sz="1700" dirty="0">
                          <a:effectLst/>
                        </a:rPr>
                        <a:t>)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2.6±0.09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2.59±0.1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N.S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</a:tr>
            </a:tbl>
          </a:graphicData>
        </a:graphic>
      </p:graphicFrame>
      <p:graphicFrame>
        <p:nvGraphicFramePr>
          <p:cNvPr id="18" name="Tablo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822666"/>
              </p:ext>
            </p:extLst>
          </p:nvPr>
        </p:nvGraphicFramePr>
        <p:xfrm>
          <a:off x="8091620" y="10895730"/>
          <a:ext cx="8323015" cy="6890475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2814354"/>
                <a:gridCol w="1975598"/>
                <a:gridCol w="2138370"/>
                <a:gridCol w="1394693"/>
              </a:tblGrid>
              <a:tr h="8106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 </a:t>
                      </a:r>
                      <a:endParaRPr lang="tr-TR" sz="20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 smtClean="0">
                          <a:effectLst/>
                        </a:rPr>
                        <a:t>(</a:t>
                      </a:r>
                      <a:r>
                        <a:rPr lang="tr-TR" sz="1700" dirty="0" err="1" smtClean="0">
                          <a:effectLst/>
                        </a:rPr>
                        <a:t>Ortalama±SE</a:t>
                      </a:r>
                      <a:r>
                        <a:rPr lang="tr-TR" sz="1700" dirty="0">
                          <a:effectLst/>
                        </a:rPr>
                        <a:t>)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 smtClean="0">
                          <a:effectLst/>
                        </a:rPr>
                        <a:t>Kontrol</a:t>
                      </a:r>
                      <a:endParaRPr lang="tr-TR" sz="20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(n=10) 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 err="1">
                          <a:effectLst/>
                        </a:rPr>
                        <a:t>MetS</a:t>
                      </a:r>
                      <a:r>
                        <a:rPr lang="tr-TR" sz="1700" dirty="0">
                          <a:effectLst/>
                        </a:rPr>
                        <a:t> </a:t>
                      </a:r>
                      <a:endParaRPr lang="tr-TR" sz="1700" dirty="0" smtClean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 smtClean="0">
                          <a:effectLst/>
                        </a:rPr>
                        <a:t>(</a:t>
                      </a:r>
                      <a:r>
                        <a:rPr lang="tr-TR" sz="1700" dirty="0">
                          <a:effectLst/>
                        </a:rPr>
                        <a:t>n=10) 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P </a:t>
                      </a:r>
                      <a:r>
                        <a:rPr lang="tr-TR" sz="1700" dirty="0" smtClean="0">
                          <a:effectLst/>
                        </a:rPr>
                        <a:t>Değeri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</a:tr>
              <a:tr h="4053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 smtClean="0">
                          <a:effectLst/>
                        </a:rPr>
                        <a:t>Kilo </a:t>
                      </a:r>
                      <a:r>
                        <a:rPr lang="tr-TR" sz="1700" dirty="0">
                          <a:effectLst/>
                        </a:rPr>
                        <a:t>(gr)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355±1.92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394.1±5.03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0.000</a:t>
                      </a:r>
                      <a:endParaRPr lang="tr-TR" sz="2000" b="1" i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</a:tr>
              <a:tr h="4053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 smtClean="0">
                          <a:effectLst/>
                        </a:rPr>
                        <a:t>Deri Kalınlığı (cm²</a:t>
                      </a:r>
                      <a:r>
                        <a:rPr lang="tr-TR" sz="1700" dirty="0">
                          <a:effectLst/>
                        </a:rPr>
                        <a:t>)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0.57±0.01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1.47±0.04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0.000</a:t>
                      </a:r>
                      <a:endParaRPr lang="tr-TR" sz="2000" b="1" i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</a:tr>
              <a:tr h="4053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 smtClean="0">
                          <a:effectLst/>
                        </a:rPr>
                        <a:t>Be Çevresi (cm</a:t>
                      </a:r>
                      <a:r>
                        <a:rPr lang="tr-TR" sz="1700" dirty="0">
                          <a:effectLst/>
                        </a:rPr>
                        <a:t>)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17.3±0.15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23.5±0.34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0.000</a:t>
                      </a:r>
                      <a:endParaRPr lang="tr-TR" sz="2000" b="1" i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</a:tr>
              <a:tr h="4053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ALT (U/L)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84.9±7.35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140.7±71.66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0.280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</a:tr>
              <a:tr h="4053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AST (U/L)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105.4±1.82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241.1±96.72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0.003</a:t>
                      </a:r>
                      <a:endParaRPr lang="tr-TR" sz="2000" b="1" i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</a:tr>
              <a:tr h="4053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 err="1" smtClean="0">
                          <a:effectLst/>
                        </a:rPr>
                        <a:t>Glukoz</a:t>
                      </a:r>
                      <a:r>
                        <a:rPr lang="tr-TR" sz="1700" dirty="0" smtClean="0">
                          <a:effectLst/>
                        </a:rPr>
                        <a:t> </a:t>
                      </a:r>
                      <a:r>
                        <a:rPr lang="tr-TR" sz="1700" dirty="0">
                          <a:effectLst/>
                        </a:rPr>
                        <a:t>(mg/</a:t>
                      </a:r>
                      <a:r>
                        <a:rPr lang="tr-TR" sz="1700" dirty="0" err="1">
                          <a:effectLst/>
                        </a:rPr>
                        <a:t>dL</a:t>
                      </a:r>
                      <a:r>
                        <a:rPr lang="tr-TR" sz="1700" dirty="0">
                          <a:effectLst/>
                        </a:rPr>
                        <a:t>)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286.9±11.07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467.8±22.63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0.000</a:t>
                      </a:r>
                      <a:endParaRPr lang="tr-TR" sz="2000" b="1" i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</a:tr>
              <a:tr h="4053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 err="1" smtClean="0">
                          <a:effectLst/>
                        </a:rPr>
                        <a:t>İnsulin</a:t>
                      </a:r>
                      <a:r>
                        <a:rPr lang="tr-TR" sz="1700" dirty="0" smtClean="0">
                          <a:effectLst/>
                        </a:rPr>
                        <a:t> </a:t>
                      </a:r>
                      <a:r>
                        <a:rPr lang="tr-TR" sz="1700" dirty="0">
                          <a:effectLst/>
                        </a:rPr>
                        <a:t>(</a:t>
                      </a:r>
                      <a:r>
                        <a:rPr lang="tr-TR" sz="1700" dirty="0" err="1">
                          <a:effectLst/>
                        </a:rPr>
                        <a:t>ng</a:t>
                      </a:r>
                      <a:r>
                        <a:rPr lang="tr-TR" sz="1700" dirty="0">
                          <a:effectLst/>
                        </a:rPr>
                        <a:t>/ml)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2.76±0.4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3.69±0.72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0.813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</a:tr>
              <a:tr h="4053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HOMA-IR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45.85±7.38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107.3±23.9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0.010</a:t>
                      </a:r>
                      <a:endParaRPr lang="tr-TR" sz="2000" b="1" i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</a:tr>
              <a:tr h="4053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Total </a:t>
                      </a:r>
                      <a:r>
                        <a:rPr lang="tr-TR" sz="1700" dirty="0" err="1" smtClean="0">
                          <a:effectLst/>
                        </a:rPr>
                        <a:t>Kolestrol</a:t>
                      </a:r>
                      <a:r>
                        <a:rPr lang="tr-TR" sz="1700" dirty="0" smtClean="0">
                          <a:effectLst/>
                        </a:rPr>
                        <a:t>(mg/</a:t>
                      </a:r>
                      <a:r>
                        <a:rPr lang="tr-TR" sz="1700" dirty="0" err="1" smtClean="0">
                          <a:effectLst/>
                        </a:rPr>
                        <a:t>dL</a:t>
                      </a:r>
                      <a:r>
                        <a:rPr lang="tr-TR" sz="1700" dirty="0">
                          <a:effectLst/>
                        </a:rPr>
                        <a:t>)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98.2±2.43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134.8±7.14 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0.000</a:t>
                      </a:r>
                      <a:endParaRPr lang="tr-TR" sz="2000" b="1" i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</a:tr>
              <a:tr h="4053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CRP (mg/</a:t>
                      </a:r>
                      <a:r>
                        <a:rPr lang="tr-TR" sz="1700" dirty="0" err="1">
                          <a:effectLst/>
                        </a:rPr>
                        <a:t>dL</a:t>
                      </a:r>
                      <a:r>
                        <a:rPr lang="tr-TR" sz="1700" dirty="0">
                          <a:effectLst/>
                        </a:rPr>
                        <a:t>)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0.006±0.001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0.03±0.005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0.000</a:t>
                      </a:r>
                      <a:endParaRPr lang="tr-TR" sz="2000" b="1" i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</a:tr>
              <a:tr h="4053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 err="1" smtClean="0">
                          <a:effectLst/>
                        </a:rPr>
                        <a:t>Trigliserid</a:t>
                      </a:r>
                      <a:r>
                        <a:rPr lang="tr-TR" sz="1700" dirty="0" smtClean="0">
                          <a:effectLst/>
                        </a:rPr>
                        <a:t> </a:t>
                      </a:r>
                      <a:r>
                        <a:rPr lang="tr-TR" sz="1700" dirty="0">
                          <a:effectLst/>
                        </a:rPr>
                        <a:t>(mg/</a:t>
                      </a:r>
                      <a:r>
                        <a:rPr lang="tr-TR" sz="1700" dirty="0" err="1">
                          <a:effectLst/>
                        </a:rPr>
                        <a:t>dL</a:t>
                      </a:r>
                      <a:r>
                        <a:rPr lang="tr-TR" sz="1700" dirty="0">
                          <a:effectLst/>
                        </a:rPr>
                        <a:t>)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86.9±6.32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176.9±2.63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0.000</a:t>
                      </a:r>
                      <a:endParaRPr lang="tr-TR" sz="2000" b="1" i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</a:tr>
              <a:tr h="4053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HDL (mg/dL)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79.7±2.08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45.8 ±1.89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0.000</a:t>
                      </a:r>
                      <a:endParaRPr lang="tr-TR" sz="2000" b="1" i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</a:tr>
              <a:tr h="4053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LDL (mg/dL)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7.06±0.73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16.26±2.13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0.000</a:t>
                      </a:r>
                      <a:endParaRPr lang="tr-TR" sz="2000" b="1" i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</a:tr>
              <a:tr h="4053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VLDL (mg/dL)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15.9±093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30.8±1.32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0.000</a:t>
                      </a:r>
                      <a:endParaRPr lang="tr-TR" sz="2000" b="1" i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</a:tr>
              <a:tr h="4053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 err="1" smtClean="0">
                          <a:effectLst/>
                        </a:rPr>
                        <a:t>Kortizol</a:t>
                      </a:r>
                      <a:r>
                        <a:rPr lang="tr-TR" sz="1700" dirty="0" smtClean="0">
                          <a:effectLst/>
                        </a:rPr>
                        <a:t>  </a:t>
                      </a:r>
                      <a:r>
                        <a:rPr lang="tr-TR" sz="1700" dirty="0">
                          <a:effectLst/>
                        </a:rPr>
                        <a:t>(µg/</a:t>
                      </a:r>
                      <a:r>
                        <a:rPr lang="tr-TR" sz="1700" dirty="0" err="1">
                          <a:effectLst/>
                        </a:rPr>
                        <a:t>dL</a:t>
                      </a:r>
                      <a:r>
                        <a:rPr lang="tr-TR" sz="1700" dirty="0">
                          <a:effectLst/>
                        </a:rPr>
                        <a:t>)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5.31±051</a:t>
                      </a:r>
                      <a:endParaRPr lang="tr-TR" sz="2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>
                          <a:effectLst/>
                        </a:rPr>
                        <a:t>7.24±0.43</a:t>
                      </a:r>
                      <a:endParaRPr lang="tr-TR" sz="20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700" dirty="0">
                          <a:effectLst/>
                        </a:rPr>
                        <a:t>0.015</a:t>
                      </a:r>
                      <a:endParaRPr lang="tr-TR" sz="2000" b="1" i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93428" marR="93428" marT="0" marB="0"/>
                </a:tc>
              </a:tr>
            </a:tbl>
          </a:graphicData>
        </a:graphic>
      </p:graphicFrame>
      <p:grpSp>
        <p:nvGrpSpPr>
          <p:cNvPr id="19" name="Grup 18"/>
          <p:cNvGrpSpPr/>
          <p:nvPr/>
        </p:nvGrpSpPr>
        <p:grpSpPr>
          <a:xfrm>
            <a:off x="16273983" y="11017449"/>
            <a:ext cx="8208912" cy="7056784"/>
            <a:chOff x="36513" y="33556575"/>
            <a:chExt cx="13536612" cy="7704138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13" y="33556575"/>
              <a:ext cx="13536612" cy="770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ectangle 201"/>
            <p:cNvSpPr>
              <a:spLocks noChangeArrowheads="1"/>
            </p:cNvSpPr>
            <p:nvPr/>
          </p:nvSpPr>
          <p:spPr bwMode="auto">
            <a:xfrm>
              <a:off x="9146574" y="37093270"/>
              <a:ext cx="740908" cy="14311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/>
              <a:r>
                <a:rPr lang="en-US" b="1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*</a:t>
              </a:r>
            </a:p>
          </p:txBody>
        </p:sp>
      </p:grpSp>
      <p:grpSp>
        <p:nvGrpSpPr>
          <p:cNvPr id="22" name="Grup 21"/>
          <p:cNvGrpSpPr/>
          <p:nvPr/>
        </p:nvGrpSpPr>
        <p:grpSpPr>
          <a:xfrm>
            <a:off x="11665472" y="19064241"/>
            <a:ext cx="13537680" cy="5346696"/>
            <a:chOff x="-252536" y="888256"/>
            <a:chExt cx="9867046" cy="3102723"/>
          </a:xfrm>
        </p:grpSpPr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52536" y="888256"/>
              <a:ext cx="3314318" cy="3102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1782" y="888256"/>
              <a:ext cx="3456384" cy="3102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8166" y="888256"/>
              <a:ext cx="3096344" cy="3102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Dikdörtgen 25"/>
            <p:cNvSpPr/>
            <p:nvPr/>
          </p:nvSpPr>
          <p:spPr>
            <a:xfrm>
              <a:off x="-252536" y="888256"/>
              <a:ext cx="9867046" cy="3102723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  <p:grpSp>
        <p:nvGrpSpPr>
          <p:cNvPr id="34" name="Grup 33"/>
          <p:cNvGrpSpPr/>
          <p:nvPr/>
        </p:nvGrpSpPr>
        <p:grpSpPr>
          <a:xfrm>
            <a:off x="252412" y="25419049"/>
            <a:ext cx="12493179" cy="4932000"/>
            <a:chOff x="-495127" y="332653"/>
            <a:chExt cx="11043791" cy="4030710"/>
          </a:xfrm>
        </p:grpSpPr>
        <p:grpSp>
          <p:nvGrpSpPr>
            <p:cNvPr id="36" name="Grup 35"/>
            <p:cNvGrpSpPr/>
            <p:nvPr/>
          </p:nvGrpSpPr>
          <p:grpSpPr>
            <a:xfrm>
              <a:off x="-495127" y="332656"/>
              <a:ext cx="5211142" cy="3960139"/>
              <a:chOff x="779998" y="452438"/>
              <a:chExt cx="7511515" cy="6816009"/>
            </a:xfrm>
          </p:grpSpPr>
          <p:pic>
            <p:nvPicPr>
              <p:cNvPr id="42" name="Picture 2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52488" y="452438"/>
                <a:ext cx="7439025" cy="5953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3" name="Metin kutusu 42"/>
              <p:cNvSpPr txBox="1"/>
              <p:nvPr/>
            </p:nvSpPr>
            <p:spPr>
              <a:xfrm rot="16200000">
                <a:off x="-1805607" y="3159498"/>
                <a:ext cx="5703577" cy="5323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r-TR" sz="1800" dirty="0" smtClean="0"/>
                  <a:t>Serum </a:t>
                </a:r>
                <a:r>
                  <a:rPr lang="tr-TR" sz="1800" dirty="0" err="1" smtClean="0"/>
                  <a:t>Kortizol</a:t>
                </a:r>
                <a:r>
                  <a:rPr lang="tr-TR" sz="1800" dirty="0" smtClean="0"/>
                  <a:t> Seviyesi </a:t>
                </a:r>
                <a:r>
                  <a:rPr lang="tr-TR" sz="1800" dirty="0"/>
                  <a:t>(µg/</a:t>
                </a:r>
                <a:r>
                  <a:rPr lang="tr-TR" sz="1800" dirty="0" err="1"/>
                  <a:t>dL</a:t>
                </a:r>
                <a:r>
                  <a:rPr lang="tr-TR" sz="1800" dirty="0"/>
                  <a:t>)</a:t>
                </a:r>
              </a:p>
            </p:txBody>
          </p:sp>
          <p:sp>
            <p:nvSpPr>
              <p:cNvPr id="44" name="Metin kutusu 43"/>
              <p:cNvSpPr txBox="1"/>
              <p:nvPr/>
            </p:nvSpPr>
            <p:spPr>
              <a:xfrm>
                <a:off x="1648649" y="6156012"/>
                <a:ext cx="6435276" cy="11124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r-TR" sz="1800" dirty="0" smtClean="0"/>
                  <a:t>Karaciğer Dokusunda PAI-1 Gen Ekspresyonu (AU)</a:t>
                </a:r>
                <a:endParaRPr lang="tr-TR" sz="1800" dirty="0"/>
              </a:p>
            </p:txBody>
          </p:sp>
          <p:sp>
            <p:nvSpPr>
              <p:cNvPr id="45" name="Metin kutusu 44"/>
              <p:cNvSpPr txBox="1"/>
              <p:nvPr/>
            </p:nvSpPr>
            <p:spPr>
              <a:xfrm>
                <a:off x="5281467" y="5162039"/>
                <a:ext cx="2802458" cy="6356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r-TR" sz="1800" b="1" dirty="0" smtClean="0">
                    <a:solidFill>
                      <a:srgbClr val="FF0000"/>
                    </a:solidFill>
                  </a:rPr>
                  <a:t>   r=0.595 </a:t>
                </a:r>
                <a:r>
                  <a:rPr lang="tr-TR" sz="1800" b="1" i="1" dirty="0" smtClean="0">
                    <a:solidFill>
                      <a:srgbClr val="FF0000"/>
                    </a:solidFill>
                  </a:rPr>
                  <a:t>p= 0.006</a:t>
                </a:r>
                <a:endParaRPr lang="tr-TR" sz="1800" b="1" i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37" name="Grup 36"/>
            <p:cNvGrpSpPr/>
            <p:nvPr/>
          </p:nvGrpSpPr>
          <p:grpSpPr>
            <a:xfrm>
              <a:off x="4637516" y="332653"/>
              <a:ext cx="5911148" cy="4030710"/>
              <a:chOff x="642984" y="815703"/>
              <a:chExt cx="7970687" cy="5584413"/>
            </a:xfrm>
          </p:grpSpPr>
          <p:pic>
            <p:nvPicPr>
              <p:cNvPr id="38" name="Picture 2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9591" y="836712"/>
                <a:ext cx="7519885" cy="49735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9" name="Metin kutusu 38"/>
              <p:cNvSpPr txBox="1"/>
              <p:nvPr/>
            </p:nvSpPr>
            <p:spPr>
              <a:xfrm>
                <a:off x="1574160" y="5504646"/>
                <a:ext cx="7039511" cy="895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r-TR" sz="1800" dirty="0" err="1"/>
                  <a:t>Omental</a:t>
                </a:r>
                <a:r>
                  <a:rPr lang="tr-TR" sz="1800" dirty="0"/>
                  <a:t> Yağ  Dokusunda </a:t>
                </a:r>
                <a:r>
                  <a:rPr lang="tr-TR" sz="1800" dirty="0" smtClean="0"/>
                  <a:t>11</a:t>
                </a:r>
                <a:r>
                  <a:rPr lang="el-GR" sz="1800" dirty="0" smtClean="0"/>
                  <a:t>β</a:t>
                </a:r>
                <a:r>
                  <a:rPr lang="tr-TR" sz="1800" dirty="0" smtClean="0"/>
                  <a:t>HSD-1 </a:t>
                </a:r>
                <a:r>
                  <a:rPr lang="tr-TR" sz="1800" dirty="0"/>
                  <a:t>Gen Ekspresyonu (AU)</a:t>
                </a:r>
              </a:p>
            </p:txBody>
          </p:sp>
          <p:sp>
            <p:nvSpPr>
              <p:cNvPr id="40" name="Metin kutusu 39"/>
              <p:cNvSpPr txBox="1"/>
              <p:nvPr/>
            </p:nvSpPr>
            <p:spPr>
              <a:xfrm rot="16200000">
                <a:off x="-1700801" y="3159488"/>
                <a:ext cx="5559094" cy="871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r-TR" sz="1800" dirty="0" err="1" smtClean="0"/>
                  <a:t>Omental</a:t>
                </a:r>
                <a:r>
                  <a:rPr lang="tr-TR" sz="1800" dirty="0" smtClean="0"/>
                  <a:t> Yağ  Dokusunda PAI-1 Gen Ekspresyonu (AU)</a:t>
                </a:r>
                <a:endParaRPr lang="tr-TR" sz="1800" dirty="0"/>
              </a:p>
            </p:txBody>
          </p:sp>
          <p:sp>
            <p:nvSpPr>
              <p:cNvPr id="41" name="Metin kutusu 40"/>
              <p:cNvSpPr txBox="1"/>
              <p:nvPr/>
            </p:nvSpPr>
            <p:spPr>
              <a:xfrm>
                <a:off x="5651535" y="4679214"/>
                <a:ext cx="2767942" cy="5116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r-TR" sz="1800" b="1" dirty="0" smtClean="0">
                    <a:solidFill>
                      <a:srgbClr val="FF0000"/>
                    </a:solidFill>
                  </a:rPr>
                  <a:t>     r=0.684 </a:t>
                </a:r>
                <a:r>
                  <a:rPr lang="tr-TR" sz="1800" b="1" i="1" dirty="0" smtClean="0">
                    <a:solidFill>
                      <a:srgbClr val="FF0000"/>
                    </a:solidFill>
                  </a:rPr>
                  <a:t>p= 0.029</a:t>
                </a:r>
                <a:endParaRPr lang="tr-TR" sz="1800" b="1" i="1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61" name="Metin kutusu 34"/>
          <p:cNvSpPr txBox="1">
            <a:spLocks noChangeArrowheads="1"/>
          </p:cNvSpPr>
          <p:nvPr/>
        </p:nvSpPr>
        <p:spPr bwMode="auto">
          <a:xfrm>
            <a:off x="11665078" y="24482945"/>
            <a:ext cx="1353807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87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87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87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87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430713" fontAlgn="base">
              <a:spcBef>
                <a:spcPct val="0"/>
              </a:spcBef>
              <a:spcAft>
                <a:spcPct val="0"/>
              </a:spcAft>
              <a:defRPr sz="87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430713" fontAlgn="base">
              <a:spcBef>
                <a:spcPct val="0"/>
              </a:spcBef>
              <a:spcAft>
                <a:spcPct val="0"/>
              </a:spcAft>
              <a:defRPr sz="87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430713" fontAlgn="base">
              <a:spcBef>
                <a:spcPct val="0"/>
              </a:spcBef>
              <a:spcAft>
                <a:spcPct val="0"/>
              </a:spcAft>
              <a:defRPr sz="87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430713" fontAlgn="base">
              <a:spcBef>
                <a:spcPct val="0"/>
              </a:spcBef>
              <a:spcAft>
                <a:spcPct val="0"/>
              </a:spcAft>
              <a:defRPr sz="87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tr-TR" sz="1600" b="1" dirty="0" smtClean="0">
                <a:solidFill>
                  <a:schemeClr val="accent2">
                    <a:lumMod val="75000"/>
                  </a:schemeClr>
                </a:solidFill>
              </a:rPr>
              <a:t>Şekil </a:t>
            </a:r>
            <a:r>
              <a:rPr lang="tr-TR" sz="1600" b="1" dirty="0">
                <a:solidFill>
                  <a:schemeClr val="accent2">
                    <a:lumMod val="75000"/>
                  </a:schemeClr>
                </a:solidFill>
              </a:rPr>
              <a:t>3: A:</a:t>
            </a:r>
            <a:r>
              <a:rPr lang="tr-TR" sz="1600" dirty="0"/>
              <a:t> 15 hafta boyunca </a:t>
            </a:r>
            <a:r>
              <a:rPr lang="tr-TR" sz="1600" dirty="0" err="1"/>
              <a:t>MetS</a:t>
            </a:r>
            <a:r>
              <a:rPr lang="tr-TR" sz="1600" dirty="0"/>
              <a:t> ve kontrol grubu sıçanların ağırlık ölçümü artışları. </a:t>
            </a:r>
            <a:r>
              <a:rPr lang="tr-TR" sz="1600" b="1" dirty="0">
                <a:solidFill>
                  <a:schemeClr val="accent2">
                    <a:lumMod val="75000"/>
                  </a:schemeClr>
                </a:solidFill>
              </a:rPr>
              <a:t>B: </a:t>
            </a:r>
            <a:r>
              <a:rPr lang="tr-TR" sz="1600" dirty="0"/>
              <a:t>15 hafta boyunca </a:t>
            </a:r>
            <a:r>
              <a:rPr lang="tr-TR" sz="1600" dirty="0" err="1"/>
              <a:t>MetS</a:t>
            </a:r>
            <a:r>
              <a:rPr lang="tr-TR" sz="1600" dirty="0"/>
              <a:t> ve kontrol grubu sıçanların cilt kalınlığı ölçüm artışları. </a:t>
            </a:r>
            <a:r>
              <a:rPr lang="tr-TR" sz="1600" b="1" dirty="0">
                <a:solidFill>
                  <a:schemeClr val="accent2">
                    <a:lumMod val="75000"/>
                  </a:schemeClr>
                </a:solidFill>
              </a:rPr>
              <a:t>C: </a:t>
            </a:r>
            <a:r>
              <a:rPr lang="tr-TR" sz="1600" dirty="0"/>
              <a:t>15 hafta boyunca </a:t>
            </a:r>
            <a:r>
              <a:rPr lang="tr-TR" sz="1600" dirty="0" err="1"/>
              <a:t>MetS</a:t>
            </a:r>
            <a:r>
              <a:rPr lang="tr-TR" sz="1600" dirty="0"/>
              <a:t> ve kontrol grubu sıçanların bel çevresi ölçümü artışları</a:t>
            </a:r>
            <a:r>
              <a:rPr lang="tr-TR" sz="1600" dirty="0" smtClean="0"/>
              <a:t> </a:t>
            </a:r>
            <a:r>
              <a:rPr lang="tr-TR" sz="1600" dirty="0"/>
              <a:t>of </a:t>
            </a:r>
            <a:r>
              <a:rPr lang="en-US" sz="1600" dirty="0" err="1"/>
              <a:t>MetS</a:t>
            </a:r>
            <a:r>
              <a:rPr lang="en-US" sz="1600" dirty="0"/>
              <a:t> and the control (c</a:t>
            </a:r>
            <a:r>
              <a:rPr lang="tr-TR" sz="1600" dirty="0" err="1"/>
              <a:t>ont</a:t>
            </a:r>
            <a:r>
              <a:rPr lang="en-US" sz="1600" dirty="0"/>
              <a:t>) group</a:t>
            </a:r>
            <a:r>
              <a:rPr lang="tr-TR" sz="1600" dirty="0"/>
              <a:t>s</a:t>
            </a:r>
            <a:r>
              <a:rPr lang="en-US" sz="1600" dirty="0"/>
              <a:t> </a:t>
            </a:r>
            <a:r>
              <a:rPr lang="tr-TR" sz="1600" dirty="0" err="1"/>
              <a:t>during</a:t>
            </a:r>
            <a:r>
              <a:rPr lang="tr-TR" sz="1600" dirty="0"/>
              <a:t> </a:t>
            </a:r>
            <a:r>
              <a:rPr lang="en-US" sz="1600" dirty="0"/>
              <a:t>15</a:t>
            </a:r>
            <a:r>
              <a:rPr lang="tr-TR" sz="1600" dirty="0"/>
              <a:t> </a:t>
            </a:r>
            <a:r>
              <a:rPr lang="en-US" sz="1600" dirty="0"/>
              <a:t>week</a:t>
            </a:r>
            <a:r>
              <a:rPr lang="tr-TR" sz="1600" dirty="0"/>
              <a:t>s</a:t>
            </a:r>
            <a:endParaRPr lang="en-US" sz="1600" dirty="0"/>
          </a:p>
          <a:p>
            <a:endParaRPr lang="en-US" sz="1600" dirty="0"/>
          </a:p>
          <a:p>
            <a:endParaRPr lang="en-US" sz="1600" dirty="0">
              <a:latin typeface="+mn-lt"/>
            </a:endParaRPr>
          </a:p>
        </p:txBody>
      </p:sp>
      <p:sp>
        <p:nvSpPr>
          <p:cNvPr id="64" name="Metin kutusu 2"/>
          <p:cNvSpPr txBox="1">
            <a:spLocks noChangeArrowheads="1"/>
          </p:cNvSpPr>
          <p:nvPr/>
        </p:nvSpPr>
        <p:spPr bwMode="auto">
          <a:xfrm>
            <a:off x="8019613" y="17786201"/>
            <a:ext cx="818236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1377950">
              <a:defRPr sz="8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1377950">
              <a:defRPr sz="87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1377950">
              <a:defRPr sz="87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1377950">
              <a:defRPr sz="87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1377950">
              <a:defRPr sz="87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1377950" fontAlgn="base">
              <a:spcBef>
                <a:spcPct val="0"/>
              </a:spcBef>
              <a:spcAft>
                <a:spcPct val="0"/>
              </a:spcAft>
              <a:defRPr sz="87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1377950" fontAlgn="base">
              <a:spcBef>
                <a:spcPct val="0"/>
              </a:spcBef>
              <a:spcAft>
                <a:spcPct val="0"/>
              </a:spcAft>
              <a:defRPr sz="87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1377950" fontAlgn="base">
              <a:spcBef>
                <a:spcPct val="0"/>
              </a:spcBef>
              <a:spcAft>
                <a:spcPct val="0"/>
              </a:spcAft>
              <a:defRPr sz="87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1377950" fontAlgn="base">
              <a:spcBef>
                <a:spcPct val="0"/>
              </a:spcBef>
              <a:spcAft>
                <a:spcPct val="0"/>
              </a:spcAft>
              <a:defRPr sz="87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tr-TR" sz="1600" dirty="0"/>
              <a:t>Veriler ortalama değerleri, artı ya da eksi aksi belirtilmedikçe, standart </a:t>
            </a:r>
            <a:r>
              <a:rPr lang="tr-TR" sz="1600" dirty="0" err="1"/>
              <a:t>deviatiation</a:t>
            </a:r>
            <a:r>
              <a:rPr lang="tr-TR" sz="1600" dirty="0"/>
              <a:t> olarak ifade edilmiştir. Ağırlık, deri kalınlığı, bel çevresi, </a:t>
            </a:r>
            <a:r>
              <a:rPr lang="tr-TR" sz="1600" dirty="0" err="1"/>
              <a:t>glukoz</a:t>
            </a:r>
            <a:r>
              <a:rPr lang="tr-TR" sz="1600" dirty="0"/>
              <a:t>, total kolesterol, CRP, </a:t>
            </a:r>
            <a:r>
              <a:rPr lang="tr-TR" sz="1600" dirty="0" err="1"/>
              <a:t>trigliserid</a:t>
            </a:r>
            <a:r>
              <a:rPr lang="tr-TR" sz="1600" dirty="0"/>
              <a:t>, HDL, LDL ve VLDL </a:t>
            </a:r>
            <a:r>
              <a:rPr lang="tr-TR" sz="1600" dirty="0" err="1"/>
              <a:t>MetS</a:t>
            </a:r>
            <a:r>
              <a:rPr lang="tr-TR" sz="1600" dirty="0"/>
              <a:t> grubunda sıçanlarda kontrol grubuna ile karşılaştırıldığında önemli ölçüde artmıştır (</a:t>
            </a:r>
            <a:r>
              <a:rPr lang="tr-TR" sz="1600" b="1" i="1" dirty="0" smtClean="0">
                <a:solidFill>
                  <a:schemeClr val="accent2">
                    <a:lumMod val="75000"/>
                  </a:schemeClr>
                </a:solidFill>
              </a:rPr>
              <a:t>p&lt;0.001</a:t>
            </a:r>
            <a:r>
              <a:rPr lang="tr-TR" sz="1600" dirty="0"/>
              <a:t>). AST, HOMA-IR, </a:t>
            </a:r>
            <a:r>
              <a:rPr lang="tr-TR" sz="1600" dirty="0" err="1"/>
              <a:t>kortizol</a:t>
            </a:r>
            <a:r>
              <a:rPr lang="tr-TR" sz="1600" dirty="0"/>
              <a:t> kontrol grubuna göre </a:t>
            </a:r>
            <a:r>
              <a:rPr lang="tr-TR" sz="1600" dirty="0" err="1"/>
              <a:t>MetS</a:t>
            </a:r>
            <a:r>
              <a:rPr lang="tr-TR" sz="1600" dirty="0"/>
              <a:t> grubunda daha yüksekti (</a:t>
            </a:r>
            <a:r>
              <a:rPr lang="tr-TR" sz="1600" b="1" i="1" dirty="0">
                <a:solidFill>
                  <a:schemeClr val="accent2">
                    <a:lumMod val="75000"/>
                  </a:schemeClr>
                </a:solidFill>
              </a:rPr>
              <a:t>p &lt;0.05</a:t>
            </a:r>
            <a:r>
              <a:rPr lang="tr-TR" sz="1600" dirty="0"/>
              <a:t>).</a:t>
            </a:r>
          </a:p>
          <a:p>
            <a:pPr algn="just"/>
            <a:endParaRPr lang="tr-TR" sz="1600" dirty="0"/>
          </a:p>
        </p:txBody>
      </p:sp>
      <p:sp>
        <p:nvSpPr>
          <p:cNvPr id="65" name="Metin kutusu 31"/>
          <p:cNvSpPr txBox="1">
            <a:spLocks noChangeArrowheads="1"/>
          </p:cNvSpPr>
          <p:nvPr/>
        </p:nvSpPr>
        <p:spPr bwMode="auto">
          <a:xfrm>
            <a:off x="108397" y="17815791"/>
            <a:ext cx="766864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1377950">
              <a:defRPr sz="8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1377950">
              <a:defRPr sz="87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1377950">
              <a:defRPr sz="87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1377950">
              <a:defRPr sz="87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1377950">
              <a:defRPr sz="87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1377950" fontAlgn="base">
              <a:spcBef>
                <a:spcPct val="0"/>
              </a:spcBef>
              <a:spcAft>
                <a:spcPct val="0"/>
              </a:spcAft>
              <a:defRPr sz="87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1377950" fontAlgn="base">
              <a:spcBef>
                <a:spcPct val="0"/>
              </a:spcBef>
              <a:spcAft>
                <a:spcPct val="0"/>
              </a:spcAft>
              <a:defRPr sz="87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1377950" fontAlgn="base">
              <a:spcBef>
                <a:spcPct val="0"/>
              </a:spcBef>
              <a:spcAft>
                <a:spcPct val="0"/>
              </a:spcAft>
              <a:defRPr sz="87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1377950" fontAlgn="base">
              <a:spcBef>
                <a:spcPct val="0"/>
              </a:spcBef>
              <a:spcAft>
                <a:spcPct val="0"/>
              </a:spcAft>
              <a:defRPr sz="87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tr-TR" sz="1600" dirty="0"/>
              <a:t>Veriler ortalama değerleri, artı ya da eksi aksi belirtilmedikçe, standart </a:t>
            </a:r>
            <a:r>
              <a:rPr lang="tr-TR" sz="1600" dirty="0" err="1"/>
              <a:t>deviatiation</a:t>
            </a:r>
            <a:r>
              <a:rPr lang="tr-TR" sz="1600" dirty="0"/>
              <a:t> olarak ifade edilmiştir. Ağırlık, deri kalınlığı, bel çevresi, </a:t>
            </a:r>
            <a:r>
              <a:rPr lang="tr-TR" sz="1600" dirty="0" err="1"/>
              <a:t>glukoz</a:t>
            </a:r>
            <a:r>
              <a:rPr lang="tr-TR" sz="1600" dirty="0"/>
              <a:t>, total kolesterol, CRP, </a:t>
            </a:r>
            <a:r>
              <a:rPr lang="tr-TR" sz="1600" dirty="0" err="1"/>
              <a:t>trigliserid</a:t>
            </a:r>
            <a:r>
              <a:rPr lang="tr-TR" sz="1600" dirty="0"/>
              <a:t>, HDL, LDL, VLDL, AST, HOMA-IR ve </a:t>
            </a:r>
            <a:r>
              <a:rPr lang="tr-TR" sz="1600" dirty="0" err="1"/>
              <a:t>kortizol</a:t>
            </a:r>
            <a:r>
              <a:rPr lang="tr-TR" sz="1600" dirty="0"/>
              <a:t> gruplar arasında anlamlı bir fark bulunmamıştır (p&gt; 0.05).</a:t>
            </a:r>
          </a:p>
          <a:p>
            <a:pPr algn="just"/>
            <a:endParaRPr lang="tr-TR" sz="1600" dirty="0">
              <a:latin typeface="+mn-lt"/>
            </a:endParaRPr>
          </a:p>
        </p:txBody>
      </p:sp>
      <p:sp>
        <p:nvSpPr>
          <p:cNvPr id="66" name="Metin kutusu 65"/>
          <p:cNvSpPr txBox="1"/>
          <p:nvPr/>
        </p:nvSpPr>
        <p:spPr>
          <a:xfrm>
            <a:off x="-54077" y="24522284"/>
            <a:ext cx="1179155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1600" b="1" dirty="0">
                <a:solidFill>
                  <a:schemeClr val="accent2">
                    <a:lumMod val="75000"/>
                  </a:schemeClr>
                </a:solidFill>
              </a:rPr>
              <a:t>Şekil 2: </a:t>
            </a:r>
            <a:r>
              <a:rPr lang="tr-TR" sz="1600" dirty="0"/>
              <a:t>11β HSD-1 ve PAI-1 </a:t>
            </a:r>
            <a:r>
              <a:rPr lang="tr-TR" sz="1600" dirty="0" err="1"/>
              <a:t>omentum</a:t>
            </a:r>
            <a:r>
              <a:rPr lang="tr-TR" sz="1600" dirty="0"/>
              <a:t> yağ dokusu ve karaciğer dokusunda </a:t>
            </a:r>
            <a:r>
              <a:rPr lang="tr-TR" sz="1600" dirty="0" err="1"/>
              <a:t>MetS</a:t>
            </a:r>
            <a:r>
              <a:rPr lang="tr-TR" sz="1600" dirty="0"/>
              <a:t> ve kontrol grubu sıçanların da </a:t>
            </a:r>
            <a:r>
              <a:rPr lang="tr-TR" sz="1600" dirty="0" err="1"/>
              <a:t>mRNA</a:t>
            </a:r>
            <a:r>
              <a:rPr lang="tr-TR" sz="1600" dirty="0"/>
              <a:t> düzeyi. Karaciğer dokusunda 11β HSD-1 ve PAI-1 </a:t>
            </a:r>
            <a:r>
              <a:rPr lang="tr-TR" sz="1600" dirty="0" err="1"/>
              <a:t>mRNA</a:t>
            </a:r>
            <a:r>
              <a:rPr lang="tr-TR" sz="1600" dirty="0"/>
              <a:t> seviyeleri </a:t>
            </a:r>
            <a:r>
              <a:rPr lang="tr-TR" sz="1600" dirty="0" err="1"/>
              <a:t>MetS</a:t>
            </a:r>
            <a:r>
              <a:rPr lang="tr-TR" sz="1600" dirty="0"/>
              <a:t> grubu sıçanlarında kontrol grubuna göre  anlamlı olarak daha yüksekti. Ayrıca </a:t>
            </a:r>
            <a:r>
              <a:rPr lang="tr-TR" sz="1600" dirty="0" err="1"/>
              <a:t>omentum</a:t>
            </a:r>
            <a:r>
              <a:rPr lang="tr-TR" sz="1600" dirty="0"/>
              <a:t> yağ dokusunda PAI-1 </a:t>
            </a:r>
            <a:r>
              <a:rPr lang="tr-TR" sz="1600" dirty="0" err="1"/>
              <a:t>mRNA</a:t>
            </a:r>
            <a:r>
              <a:rPr lang="tr-TR" sz="1600" dirty="0"/>
              <a:t> seviyesi </a:t>
            </a:r>
            <a:r>
              <a:rPr lang="tr-TR" sz="1600" dirty="0" err="1"/>
              <a:t>MetS</a:t>
            </a:r>
            <a:r>
              <a:rPr lang="tr-TR" sz="1600" dirty="0"/>
              <a:t> grubu sıçanlarında kontrol grubuna göre anlamlı olarak daha yüksekti. </a:t>
            </a:r>
            <a:r>
              <a:rPr lang="tr-TR" sz="1600" b="1" i="1" dirty="0">
                <a:solidFill>
                  <a:schemeClr val="accent2">
                    <a:lumMod val="75000"/>
                  </a:schemeClr>
                </a:solidFill>
              </a:rPr>
              <a:t>(* p &lt;0.05)</a:t>
            </a:r>
          </a:p>
          <a:p>
            <a:pPr defTabSz="4431548" fontAlgn="auto">
              <a:spcBef>
                <a:spcPts val="0"/>
              </a:spcBef>
              <a:spcAft>
                <a:spcPts val="0"/>
              </a:spcAft>
              <a:defRPr/>
            </a:pPr>
            <a:endParaRPr lang="tr-TR" sz="1600" dirty="0">
              <a:latin typeface="+mn-lt"/>
            </a:endParaRPr>
          </a:p>
        </p:txBody>
      </p:sp>
      <p:sp>
        <p:nvSpPr>
          <p:cNvPr id="67" name="Metin kutusu 15"/>
          <p:cNvSpPr txBox="1">
            <a:spLocks noChangeArrowheads="1"/>
          </p:cNvSpPr>
          <p:nvPr/>
        </p:nvSpPr>
        <p:spPr bwMode="auto">
          <a:xfrm>
            <a:off x="16346759" y="17786201"/>
            <a:ext cx="892822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87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87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87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87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430713" fontAlgn="base">
              <a:spcBef>
                <a:spcPct val="0"/>
              </a:spcBef>
              <a:spcAft>
                <a:spcPct val="0"/>
              </a:spcAft>
              <a:defRPr sz="87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430713" fontAlgn="base">
              <a:spcBef>
                <a:spcPct val="0"/>
              </a:spcBef>
              <a:spcAft>
                <a:spcPct val="0"/>
              </a:spcAft>
              <a:defRPr sz="87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430713" fontAlgn="base">
              <a:spcBef>
                <a:spcPct val="0"/>
              </a:spcBef>
              <a:spcAft>
                <a:spcPct val="0"/>
              </a:spcAft>
              <a:defRPr sz="87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430713" fontAlgn="base">
              <a:spcBef>
                <a:spcPct val="0"/>
              </a:spcBef>
              <a:spcAft>
                <a:spcPct val="0"/>
              </a:spcAft>
              <a:defRPr sz="87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tr-TR" sz="1600" b="1" dirty="0">
                <a:solidFill>
                  <a:schemeClr val="accent2">
                    <a:lumMod val="75000"/>
                  </a:schemeClr>
                </a:solidFill>
              </a:rPr>
              <a:t>Şekil 1: </a:t>
            </a:r>
            <a:r>
              <a:rPr lang="tr-TR" sz="1600" dirty="0"/>
              <a:t>15 haftalık bir süre sonra çalışma gruplarının yağ birikimi. </a:t>
            </a:r>
            <a:r>
              <a:rPr lang="tr-TR" sz="1600" b="1" dirty="0">
                <a:solidFill>
                  <a:schemeClr val="accent2">
                    <a:lumMod val="75000"/>
                  </a:schemeClr>
                </a:solidFill>
              </a:rPr>
              <a:t>A; </a:t>
            </a:r>
            <a:r>
              <a:rPr lang="tr-TR" sz="1600" dirty="0"/>
              <a:t>kontrol grubunda herhangi bir yağ birikimi gözlenmemiştir. </a:t>
            </a:r>
            <a:r>
              <a:rPr lang="tr-TR" sz="1600" b="1" dirty="0">
                <a:solidFill>
                  <a:schemeClr val="accent2">
                    <a:lumMod val="75000"/>
                  </a:schemeClr>
                </a:solidFill>
              </a:rPr>
              <a:t>B; </a:t>
            </a:r>
            <a:r>
              <a:rPr lang="tr-TR" sz="1600" dirty="0" err="1"/>
              <a:t>Metabolik</a:t>
            </a:r>
            <a:r>
              <a:rPr lang="tr-TR" sz="1600" dirty="0"/>
              <a:t> gruplarına yağ birikimi yağ birikimi (* yağ birikimi </a:t>
            </a:r>
            <a:r>
              <a:rPr lang="tr-TR" sz="1600" dirty="0" err="1"/>
              <a:t>Metabolik</a:t>
            </a:r>
            <a:r>
              <a:rPr lang="tr-TR" sz="1600" dirty="0"/>
              <a:t> sendrom grubunda gözlendi).</a:t>
            </a:r>
          </a:p>
        </p:txBody>
      </p:sp>
      <p:sp>
        <p:nvSpPr>
          <p:cNvPr id="68" name="Yuvarlatılmış Dikdörtgen 67"/>
          <p:cNvSpPr/>
          <p:nvPr/>
        </p:nvSpPr>
        <p:spPr>
          <a:xfrm>
            <a:off x="175" y="31035672"/>
            <a:ext cx="25203152" cy="1368377"/>
          </a:xfrm>
          <a:prstGeom prst="roundRect">
            <a:avLst>
              <a:gd name="adj" fmla="val 5135"/>
            </a:avLst>
          </a:prstGeom>
          <a:solidFill>
            <a:schemeClr val="accent1">
              <a:alpha val="0"/>
            </a:schemeClr>
          </a:solidFill>
          <a:ln w="825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431548" fontAlgn="auto">
              <a:spcBef>
                <a:spcPts val="0"/>
              </a:spcBef>
              <a:spcAft>
                <a:spcPts val="0"/>
              </a:spcAft>
              <a:defRPr/>
            </a:pPr>
            <a:endParaRPr lang="tr-TR" sz="2800" dirty="0"/>
          </a:p>
        </p:txBody>
      </p:sp>
      <p:grpSp>
        <p:nvGrpSpPr>
          <p:cNvPr id="14" name="Grup 13"/>
          <p:cNvGrpSpPr/>
          <p:nvPr/>
        </p:nvGrpSpPr>
        <p:grpSpPr>
          <a:xfrm>
            <a:off x="12729157" y="25437003"/>
            <a:ext cx="12257794" cy="4932115"/>
            <a:chOff x="12745592" y="25437003"/>
            <a:chExt cx="11881319" cy="4932115"/>
          </a:xfrm>
        </p:grpSpPr>
        <p:grpSp>
          <p:nvGrpSpPr>
            <p:cNvPr id="2" name="Grup 1"/>
            <p:cNvGrpSpPr/>
            <p:nvPr/>
          </p:nvGrpSpPr>
          <p:grpSpPr>
            <a:xfrm>
              <a:off x="12745592" y="25437003"/>
              <a:ext cx="11881319" cy="4932115"/>
              <a:chOff x="14104826" y="26148892"/>
              <a:chExt cx="10090037" cy="4670757"/>
            </a:xfrm>
          </p:grpSpPr>
          <p:grpSp>
            <p:nvGrpSpPr>
              <p:cNvPr id="48" name="Grup 47"/>
              <p:cNvGrpSpPr/>
              <p:nvPr/>
            </p:nvGrpSpPr>
            <p:grpSpPr>
              <a:xfrm>
                <a:off x="14104826" y="26180015"/>
                <a:ext cx="10090037" cy="4639634"/>
                <a:chOff x="0" y="116632"/>
                <a:chExt cx="10090037" cy="4639634"/>
              </a:xfrm>
            </p:grpSpPr>
            <p:grpSp>
              <p:nvGrpSpPr>
                <p:cNvPr id="50" name="Grup 49"/>
                <p:cNvGrpSpPr/>
                <p:nvPr/>
              </p:nvGrpSpPr>
              <p:grpSpPr>
                <a:xfrm>
                  <a:off x="4942309" y="116633"/>
                  <a:ext cx="5147728" cy="4549175"/>
                  <a:chOff x="800167" y="452438"/>
                  <a:chExt cx="7660265" cy="6139284"/>
                </a:xfrm>
              </p:grpSpPr>
              <p:pic>
                <p:nvPicPr>
                  <p:cNvPr id="56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1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52488" y="452438"/>
                    <a:ext cx="7439025" cy="59531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57" name="Metin kutusu 56"/>
                  <p:cNvSpPr txBox="1"/>
                  <p:nvPr/>
                </p:nvSpPr>
                <p:spPr>
                  <a:xfrm rot="16200000">
                    <a:off x="-1193286" y="2902174"/>
                    <a:ext cx="4536504" cy="54959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tr-TR" sz="1800" dirty="0" smtClean="0"/>
                      <a:t>Serum </a:t>
                    </a:r>
                    <a:r>
                      <a:rPr lang="tr-TR" sz="1800" dirty="0" err="1" smtClean="0"/>
                      <a:t>Kortizol</a:t>
                    </a:r>
                    <a:r>
                      <a:rPr lang="tr-TR" sz="1800" dirty="0" smtClean="0"/>
                      <a:t> Seviyesi </a:t>
                    </a:r>
                    <a:r>
                      <a:rPr lang="tr-TR" sz="1800" dirty="0"/>
                      <a:t>(µg/</a:t>
                    </a:r>
                    <a:r>
                      <a:rPr lang="tr-TR" sz="1800" dirty="0" err="1"/>
                      <a:t>dL</a:t>
                    </a:r>
                    <a:r>
                      <a:rPr lang="tr-TR" sz="1800" dirty="0"/>
                      <a:t>)</a:t>
                    </a:r>
                  </a:p>
                </p:txBody>
              </p:sp>
              <p:sp>
                <p:nvSpPr>
                  <p:cNvPr id="58" name="Metin kutusu 57"/>
                  <p:cNvSpPr txBox="1"/>
                  <p:nvPr/>
                </p:nvSpPr>
                <p:spPr>
                  <a:xfrm>
                    <a:off x="1259633" y="6093295"/>
                    <a:ext cx="6887908" cy="49842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tr-TR" sz="1800" dirty="0" smtClean="0"/>
                      <a:t>Altı-On beş Haftalar Arası Bel Çevresi </a:t>
                    </a:r>
                    <a:r>
                      <a:rPr lang="tr-TR" sz="1800" dirty="0" err="1" smtClean="0"/>
                      <a:t>Artşı</a:t>
                    </a:r>
                    <a:r>
                      <a:rPr lang="tr-TR" sz="1800" dirty="0" smtClean="0"/>
                      <a:t> (cm)</a:t>
                    </a:r>
                    <a:endParaRPr lang="tr-TR" sz="1800" dirty="0"/>
                  </a:p>
                </p:txBody>
              </p:sp>
              <p:sp>
                <p:nvSpPr>
                  <p:cNvPr id="59" name="Metin kutusu 58"/>
                  <p:cNvSpPr txBox="1"/>
                  <p:nvPr/>
                </p:nvSpPr>
                <p:spPr>
                  <a:xfrm>
                    <a:off x="5682996" y="5435933"/>
                    <a:ext cx="2777436" cy="49842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tr-TR" sz="1800" b="1" dirty="0" smtClean="0">
                        <a:solidFill>
                          <a:srgbClr val="FF0000"/>
                        </a:solidFill>
                      </a:rPr>
                      <a:t>r=0.541 </a:t>
                    </a:r>
                    <a:r>
                      <a:rPr lang="tr-TR" sz="1800" b="1" i="1" dirty="0" smtClean="0">
                        <a:solidFill>
                          <a:srgbClr val="FF0000"/>
                        </a:solidFill>
                      </a:rPr>
                      <a:t>p= 0.014</a:t>
                    </a:r>
                    <a:endParaRPr lang="tr-TR" sz="1800" b="1" i="1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  <p:grpSp>
              <p:nvGrpSpPr>
                <p:cNvPr id="51" name="Grup 50"/>
                <p:cNvGrpSpPr/>
                <p:nvPr/>
              </p:nvGrpSpPr>
              <p:grpSpPr>
                <a:xfrm>
                  <a:off x="0" y="116632"/>
                  <a:ext cx="5002878" cy="4639634"/>
                  <a:chOff x="782251" y="452437"/>
                  <a:chExt cx="7710071" cy="6281109"/>
                </a:xfrm>
              </p:grpSpPr>
              <p:pic>
                <p:nvPicPr>
                  <p:cNvPr id="52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1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52488" y="452438"/>
                    <a:ext cx="7439025" cy="59531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53" name="Metin kutusu 52"/>
                  <p:cNvSpPr txBox="1"/>
                  <p:nvPr/>
                </p:nvSpPr>
                <p:spPr>
                  <a:xfrm rot="16200000">
                    <a:off x="-2065588" y="3300276"/>
                    <a:ext cx="6281109" cy="5854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tr-TR" sz="1800" dirty="0" smtClean="0"/>
                      <a:t>Serum </a:t>
                    </a:r>
                    <a:r>
                      <a:rPr lang="tr-TR" sz="1800" dirty="0" err="1" smtClean="0"/>
                      <a:t>Kortizol</a:t>
                    </a:r>
                    <a:r>
                      <a:rPr lang="tr-TR" sz="1800" dirty="0" smtClean="0"/>
                      <a:t> Seviyesi </a:t>
                    </a:r>
                    <a:r>
                      <a:rPr lang="tr-TR" sz="1800" dirty="0"/>
                      <a:t>(µg/</a:t>
                    </a:r>
                    <a:r>
                      <a:rPr lang="tr-TR" sz="1800" dirty="0" err="1"/>
                      <a:t>dL</a:t>
                    </a:r>
                    <a:r>
                      <a:rPr lang="tr-TR" sz="1800" dirty="0"/>
                      <a:t>)</a:t>
                    </a:r>
                  </a:p>
                </p:txBody>
              </p:sp>
              <p:sp>
                <p:nvSpPr>
                  <p:cNvPr id="54" name="Metin kutusu 53"/>
                  <p:cNvSpPr txBox="1"/>
                  <p:nvPr/>
                </p:nvSpPr>
                <p:spPr>
                  <a:xfrm>
                    <a:off x="1074967" y="6093297"/>
                    <a:ext cx="7417355" cy="499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tr-TR" sz="1800" dirty="0" smtClean="0"/>
                      <a:t>Altı-On beş Haftalar Arası Deri Kalınlığı </a:t>
                    </a:r>
                    <a:r>
                      <a:rPr lang="tr-TR" sz="1800" dirty="0" err="1" smtClean="0"/>
                      <a:t>Artşı</a:t>
                    </a:r>
                    <a:r>
                      <a:rPr lang="tr-TR" sz="1800" dirty="0" smtClean="0"/>
                      <a:t> (cm</a:t>
                    </a:r>
                    <a:r>
                      <a:rPr lang="tr-TR" sz="1800" baseline="30000" dirty="0" smtClean="0"/>
                      <a:t>2</a:t>
                    </a:r>
                    <a:r>
                      <a:rPr lang="tr-TR" sz="1800" dirty="0" smtClean="0"/>
                      <a:t>)</a:t>
                    </a:r>
                    <a:endParaRPr lang="tr-TR" sz="1800" dirty="0"/>
                  </a:p>
                </p:txBody>
              </p:sp>
              <p:sp>
                <p:nvSpPr>
                  <p:cNvPr id="55" name="Metin kutusu 54"/>
                  <p:cNvSpPr txBox="1"/>
                  <p:nvPr/>
                </p:nvSpPr>
                <p:spPr>
                  <a:xfrm>
                    <a:off x="5457587" y="5374793"/>
                    <a:ext cx="2833926" cy="499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tr-TR" sz="1800" b="1" dirty="0" smtClean="0">
                        <a:solidFill>
                          <a:srgbClr val="FF0000"/>
                        </a:solidFill>
                      </a:rPr>
                      <a:t>r=0.547 </a:t>
                    </a:r>
                    <a:r>
                      <a:rPr lang="tr-TR" sz="1800" b="1" i="1" dirty="0" smtClean="0">
                        <a:solidFill>
                          <a:srgbClr val="FF0000"/>
                        </a:solidFill>
                      </a:rPr>
                      <a:t>p= 0.013</a:t>
                    </a:r>
                    <a:endParaRPr lang="tr-TR" sz="1800" b="1" i="1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  <p:sp>
            <p:nvSpPr>
              <p:cNvPr id="49" name="Dikdörtgen 48"/>
              <p:cNvSpPr/>
              <p:nvPr/>
            </p:nvSpPr>
            <p:spPr>
              <a:xfrm>
                <a:off x="14140322" y="26148892"/>
                <a:ext cx="10044462" cy="4639635"/>
              </a:xfrm>
              <a:prstGeom prst="rect">
                <a:avLst/>
              </a:prstGeom>
              <a:solidFill>
                <a:schemeClr val="accent1">
                  <a:alpha val="0"/>
                </a:schemeClr>
              </a:solidFill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 sz="180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69" name="Metin kutusu 68"/>
            <p:cNvSpPr txBox="1"/>
            <p:nvPr/>
          </p:nvSpPr>
          <p:spPr>
            <a:xfrm>
              <a:off x="20450447" y="25563065"/>
              <a:ext cx="2232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sz="2000" b="1" dirty="0" smtClean="0">
                  <a:solidFill>
                    <a:schemeClr val="accent2">
                      <a:lumMod val="75000"/>
                    </a:schemeClr>
                  </a:solidFill>
                </a:rPr>
                <a:t>Korelasyon Grafiği</a:t>
              </a:r>
              <a:endParaRPr lang="tr-TR" sz="2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70" name="Metin kutusu 69"/>
            <p:cNvSpPr txBox="1"/>
            <p:nvPr/>
          </p:nvSpPr>
          <p:spPr>
            <a:xfrm>
              <a:off x="14473783" y="25563065"/>
              <a:ext cx="2232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sz="2000" b="1" dirty="0" smtClean="0">
                  <a:solidFill>
                    <a:schemeClr val="accent2">
                      <a:lumMod val="75000"/>
                    </a:schemeClr>
                  </a:solidFill>
                </a:rPr>
                <a:t>Korelasyon Grafiği</a:t>
              </a:r>
              <a:endParaRPr lang="tr-TR" sz="2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grpSp>
        <p:nvGrpSpPr>
          <p:cNvPr id="33" name="Grup 32"/>
          <p:cNvGrpSpPr/>
          <p:nvPr/>
        </p:nvGrpSpPr>
        <p:grpSpPr>
          <a:xfrm>
            <a:off x="282466" y="25437604"/>
            <a:ext cx="12463125" cy="4913445"/>
            <a:chOff x="282466" y="25437604"/>
            <a:chExt cx="12463125" cy="4913445"/>
          </a:xfrm>
        </p:grpSpPr>
        <p:sp>
          <p:nvSpPr>
            <p:cNvPr id="35" name="Dikdörtgen 34"/>
            <p:cNvSpPr/>
            <p:nvPr/>
          </p:nvSpPr>
          <p:spPr>
            <a:xfrm>
              <a:off x="282466" y="25437604"/>
              <a:ext cx="12463125" cy="4913445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1800"/>
            </a:p>
          </p:txBody>
        </p:sp>
        <p:sp>
          <p:nvSpPr>
            <p:cNvPr id="4" name="Metin kutusu 3"/>
            <p:cNvSpPr txBox="1"/>
            <p:nvPr/>
          </p:nvSpPr>
          <p:spPr>
            <a:xfrm>
              <a:off x="2232423" y="25481765"/>
              <a:ext cx="2232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sz="2000" b="1" dirty="0" smtClean="0">
                  <a:solidFill>
                    <a:schemeClr val="accent2">
                      <a:lumMod val="75000"/>
                    </a:schemeClr>
                  </a:solidFill>
                </a:rPr>
                <a:t>Korelasyon Grafiği</a:t>
              </a:r>
              <a:endParaRPr lang="tr-TR" sz="2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71" name="Metin kutusu 70"/>
            <p:cNvSpPr txBox="1"/>
            <p:nvPr/>
          </p:nvSpPr>
          <p:spPr>
            <a:xfrm>
              <a:off x="8641135" y="25491057"/>
              <a:ext cx="2232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sz="2000" b="1" dirty="0" smtClean="0">
                  <a:solidFill>
                    <a:schemeClr val="accent2">
                      <a:lumMod val="75000"/>
                    </a:schemeClr>
                  </a:solidFill>
                </a:rPr>
                <a:t>Korelasyon Grafiği</a:t>
              </a:r>
              <a:endParaRPr lang="tr-TR" sz="2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15" name="Metin kutusu 14"/>
          <p:cNvSpPr txBox="1"/>
          <p:nvPr/>
        </p:nvSpPr>
        <p:spPr>
          <a:xfrm>
            <a:off x="9107263" y="9569738"/>
            <a:ext cx="63746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BULGULAR</a:t>
            </a:r>
            <a:endParaRPr lang="tr-TR" sz="6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" name="Metin kutusu 14"/>
          <p:cNvSpPr txBox="1">
            <a:spLocks noChangeArrowheads="1"/>
          </p:cNvSpPr>
          <p:nvPr/>
        </p:nvSpPr>
        <p:spPr bwMode="auto">
          <a:xfrm>
            <a:off x="72183" y="10369377"/>
            <a:ext cx="794743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87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87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87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87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430713" fontAlgn="base">
              <a:spcBef>
                <a:spcPct val="0"/>
              </a:spcBef>
              <a:spcAft>
                <a:spcPct val="0"/>
              </a:spcAft>
              <a:defRPr sz="87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430713" fontAlgn="base">
              <a:spcBef>
                <a:spcPct val="0"/>
              </a:spcBef>
              <a:spcAft>
                <a:spcPct val="0"/>
              </a:spcAft>
              <a:defRPr sz="87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430713" fontAlgn="base">
              <a:spcBef>
                <a:spcPct val="0"/>
              </a:spcBef>
              <a:spcAft>
                <a:spcPct val="0"/>
              </a:spcAft>
              <a:defRPr sz="87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430713" fontAlgn="base">
              <a:spcBef>
                <a:spcPct val="0"/>
              </a:spcBef>
              <a:spcAft>
                <a:spcPct val="0"/>
              </a:spcAft>
              <a:defRPr sz="87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tr-TR" sz="1600" b="1" dirty="0">
                <a:solidFill>
                  <a:schemeClr val="accent2">
                    <a:lumMod val="75000"/>
                  </a:schemeClr>
                </a:solidFill>
              </a:rPr>
              <a:t>Tablo </a:t>
            </a:r>
            <a:r>
              <a:rPr lang="tr-TR" sz="1600" b="1" dirty="0" smtClean="0">
                <a:solidFill>
                  <a:schemeClr val="accent2">
                    <a:lumMod val="75000"/>
                  </a:schemeClr>
                </a:solidFill>
              </a:rPr>
              <a:t>1: </a:t>
            </a:r>
            <a:r>
              <a:rPr lang="tr-TR" sz="1600" dirty="0" err="1"/>
              <a:t>Fruktoz</a:t>
            </a:r>
            <a:r>
              <a:rPr lang="tr-TR" sz="1600" dirty="0"/>
              <a:t> diyetine başlamadan önce gruplar arası </a:t>
            </a:r>
            <a:r>
              <a:rPr lang="tr-TR" sz="1600" dirty="0" err="1"/>
              <a:t>antropometrik</a:t>
            </a:r>
            <a:r>
              <a:rPr lang="tr-TR" sz="1600" dirty="0"/>
              <a:t> ölçümler ve biyokimyasal parametreler. </a:t>
            </a:r>
            <a:endParaRPr lang="tr-TR" sz="1600" dirty="0">
              <a:latin typeface="+mn-lt"/>
            </a:endParaRPr>
          </a:p>
        </p:txBody>
      </p:sp>
      <p:sp>
        <p:nvSpPr>
          <p:cNvPr id="73" name="Metin kutusu 33"/>
          <p:cNvSpPr txBox="1">
            <a:spLocks noChangeArrowheads="1"/>
          </p:cNvSpPr>
          <p:nvPr/>
        </p:nvSpPr>
        <p:spPr bwMode="auto">
          <a:xfrm>
            <a:off x="8065072" y="10369377"/>
            <a:ext cx="82816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87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87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87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87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430713" fontAlgn="base">
              <a:spcBef>
                <a:spcPct val="0"/>
              </a:spcBef>
              <a:spcAft>
                <a:spcPct val="0"/>
              </a:spcAft>
              <a:defRPr sz="87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430713" fontAlgn="base">
              <a:spcBef>
                <a:spcPct val="0"/>
              </a:spcBef>
              <a:spcAft>
                <a:spcPct val="0"/>
              </a:spcAft>
              <a:defRPr sz="87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430713" fontAlgn="base">
              <a:spcBef>
                <a:spcPct val="0"/>
              </a:spcBef>
              <a:spcAft>
                <a:spcPct val="0"/>
              </a:spcAft>
              <a:defRPr sz="87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430713" fontAlgn="base">
              <a:spcBef>
                <a:spcPct val="0"/>
              </a:spcBef>
              <a:spcAft>
                <a:spcPct val="0"/>
              </a:spcAft>
              <a:defRPr sz="87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tr-TR" sz="1600" b="1" dirty="0">
                <a:solidFill>
                  <a:schemeClr val="accent2">
                    <a:lumMod val="75000"/>
                  </a:schemeClr>
                </a:solidFill>
              </a:rPr>
              <a:t>Tablo </a:t>
            </a:r>
            <a:r>
              <a:rPr lang="tr-TR" sz="1600" b="1" dirty="0" smtClean="0">
                <a:solidFill>
                  <a:schemeClr val="accent2">
                    <a:lumMod val="75000"/>
                  </a:schemeClr>
                </a:solidFill>
              </a:rPr>
              <a:t>2: </a:t>
            </a:r>
            <a:r>
              <a:rPr lang="tr-TR" sz="1600" dirty="0"/>
              <a:t>15 haftalık </a:t>
            </a:r>
            <a:r>
              <a:rPr lang="tr-TR" sz="1600" dirty="0" err="1"/>
              <a:t>fruktoz</a:t>
            </a:r>
            <a:r>
              <a:rPr lang="tr-TR" sz="1600" dirty="0"/>
              <a:t> diyeti sonunda gruplar arası </a:t>
            </a:r>
            <a:r>
              <a:rPr lang="tr-TR" sz="1600" dirty="0" err="1"/>
              <a:t>antropometrik</a:t>
            </a:r>
            <a:r>
              <a:rPr lang="tr-TR" sz="1600" dirty="0"/>
              <a:t> ölçümler ve biyokimyasal parametreler. </a:t>
            </a:r>
            <a:endParaRPr lang="tr-TR" sz="1600" dirty="0">
              <a:latin typeface="+mn-lt"/>
            </a:endParaRPr>
          </a:p>
        </p:txBody>
      </p:sp>
      <p:sp>
        <p:nvSpPr>
          <p:cNvPr id="16" name="Metin kutusu 15"/>
          <p:cNvSpPr txBox="1"/>
          <p:nvPr/>
        </p:nvSpPr>
        <p:spPr>
          <a:xfrm>
            <a:off x="934131" y="25522995"/>
            <a:ext cx="5062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>
                <a:solidFill>
                  <a:schemeClr val="accent2">
                    <a:lumMod val="75000"/>
                  </a:schemeClr>
                </a:solidFill>
              </a:rPr>
              <a:t>A</a:t>
            </a:r>
            <a:endParaRPr lang="tr-TR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5" name="Metin kutusu 74"/>
          <p:cNvSpPr txBox="1"/>
          <p:nvPr/>
        </p:nvSpPr>
        <p:spPr>
          <a:xfrm>
            <a:off x="7270835" y="25542040"/>
            <a:ext cx="5062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>
                <a:solidFill>
                  <a:schemeClr val="accent2">
                    <a:lumMod val="75000"/>
                  </a:schemeClr>
                </a:solidFill>
              </a:rPr>
              <a:t>B</a:t>
            </a:r>
          </a:p>
        </p:txBody>
      </p:sp>
      <p:sp>
        <p:nvSpPr>
          <p:cNvPr id="76" name="Metin kutusu 75"/>
          <p:cNvSpPr txBox="1"/>
          <p:nvPr/>
        </p:nvSpPr>
        <p:spPr>
          <a:xfrm>
            <a:off x="13432905" y="25600732"/>
            <a:ext cx="5062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>
                <a:solidFill>
                  <a:schemeClr val="accent2">
                    <a:lumMod val="75000"/>
                  </a:schemeClr>
                </a:solidFill>
              </a:rPr>
              <a:t>C</a:t>
            </a:r>
          </a:p>
        </p:txBody>
      </p:sp>
      <p:sp>
        <p:nvSpPr>
          <p:cNvPr id="77" name="Metin kutusu 76"/>
          <p:cNvSpPr txBox="1"/>
          <p:nvPr/>
        </p:nvSpPr>
        <p:spPr>
          <a:xfrm>
            <a:off x="19226311" y="25599502"/>
            <a:ext cx="5062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>
                <a:solidFill>
                  <a:schemeClr val="accent2">
                    <a:lumMod val="75000"/>
                  </a:schemeClr>
                </a:solidFill>
              </a:rPr>
              <a:t>D</a:t>
            </a:r>
          </a:p>
        </p:txBody>
      </p:sp>
      <p:sp>
        <p:nvSpPr>
          <p:cNvPr id="78" name="Metin kutusu 77"/>
          <p:cNvSpPr txBox="1"/>
          <p:nvPr/>
        </p:nvSpPr>
        <p:spPr>
          <a:xfrm>
            <a:off x="11665471" y="19082345"/>
            <a:ext cx="5062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>
                <a:solidFill>
                  <a:schemeClr val="accent2">
                    <a:lumMod val="75000"/>
                  </a:schemeClr>
                </a:solidFill>
              </a:rPr>
              <a:t>A</a:t>
            </a:r>
            <a:endParaRPr lang="tr-TR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9" name="Metin kutusu 78"/>
          <p:cNvSpPr txBox="1"/>
          <p:nvPr/>
        </p:nvSpPr>
        <p:spPr>
          <a:xfrm>
            <a:off x="20925696" y="19064242"/>
            <a:ext cx="5062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>
                <a:solidFill>
                  <a:schemeClr val="accent2">
                    <a:lumMod val="75000"/>
                  </a:schemeClr>
                </a:solidFill>
              </a:rPr>
              <a:t>C</a:t>
            </a:r>
          </a:p>
        </p:txBody>
      </p:sp>
      <p:sp>
        <p:nvSpPr>
          <p:cNvPr id="80" name="Metin kutusu 79"/>
          <p:cNvSpPr txBox="1"/>
          <p:nvPr/>
        </p:nvSpPr>
        <p:spPr>
          <a:xfrm>
            <a:off x="16210458" y="19116514"/>
            <a:ext cx="5062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>
                <a:solidFill>
                  <a:schemeClr val="accent2">
                    <a:lumMod val="75000"/>
                  </a:schemeClr>
                </a:solidFill>
              </a:rPr>
              <a:t>B</a:t>
            </a:r>
          </a:p>
        </p:txBody>
      </p:sp>
      <p:sp>
        <p:nvSpPr>
          <p:cNvPr id="27" name="Metin kutusu 26"/>
          <p:cNvSpPr txBox="1"/>
          <p:nvPr/>
        </p:nvSpPr>
        <p:spPr>
          <a:xfrm>
            <a:off x="340870" y="30387601"/>
            <a:ext cx="240700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b="1" dirty="0" smtClean="0">
                <a:solidFill>
                  <a:schemeClr val="accent2">
                    <a:lumMod val="75000"/>
                  </a:schemeClr>
                </a:solidFill>
              </a:rPr>
              <a:t>Şekil 4</a:t>
            </a:r>
            <a:r>
              <a:rPr lang="tr-TR" sz="1600" dirty="0" smtClean="0"/>
              <a:t>: Gruplar </a:t>
            </a:r>
            <a:r>
              <a:rPr lang="tr-TR" sz="1600" dirty="0"/>
              <a:t>arasında ki korelasyon grafiği. A: Serum </a:t>
            </a:r>
            <a:r>
              <a:rPr lang="tr-TR" sz="1600" dirty="0" err="1"/>
              <a:t>kortizol</a:t>
            </a:r>
            <a:r>
              <a:rPr lang="tr-TR" sz="1600" dirty="0"/>
              <a:t> seviyesi ve karaciğer dokusundan PAI-1 gen ekspresyonu (</a:t>
            </a:r>
            <a:r>
              <a:rPr lang="tr-TR" sz="1600" b="1" dirty="0">
                <a:solidFill>
                  <a:schemeClr val="accent2">
                    <a:lumMod val="75000"/>
                  </a:schemeClr>
                </a:solidFill>
              </a:rPr>
              <a:t>r=0.595, </a:t>
            </a:r>
            <a:r>
              <a:rPr lang="tr-TR" sz="1600" b="1" i="1" dirty="0">
                <a:solidFill>
                  <a:schemeClr val="accent2">
                    <a:lumMod val="75000"/>
                  </a:schemeClr>
                </a:solidFill>
              </a:rPr>
              <a:t>p=0.006</a:t>
            </a:r>
            <a:r>
              <a:rPr lang="tr-TR" sz="1600" dirty="0"/>
              <a:t>). B: </a:t>
            </a:r>
            <a:r>
              <a:rPr lang="tr-TR" sz="1600" dirty="0" err="1"/>
              <a:t>Omental</a:t>
            </a:r>
            <a:r>
              <a:rPr lang="tr-TR" sz="1600" dirty="0"/>
              <a:t> yağ dokusundan 11β-HSD-1 gen ekspresyonu ve </a:t>
            </a:r>
            <a:r>
              <a:rPr lang="tr-TR" sz="1600" dirty="0" err="1"/>
              <a:t>omental</a:t>
            </a:r>
            <a:r>
              <a:rPr lang="tr-TR" sz="1600" dirty="0"/>
              <a:t> yağ dokusundan PAI-1 gen ekspresyonu (</a:t>
            </a:r>
            <a:r>
              <a:rPr lang="tr-TR" sz="1600" b="1" dirty="0">
                <a:solidFill>
                  <a:schemeClr val="accent2">
                    <a:lumMod val="75000"/>
                  </a:schemeClr>
                </a:solidFill>
              </a:rPr>
              <a:t>r=0.684, </a:t>
            </a:r>
            <a:r>
              <a:rPr lang="tr-TR" sz="1600" b="1" i="1" dirty="0">
                <a:solidFill>
                  <a:schemeClr val="accent2">
                    <a:lumMod val="75000"/>
                  </a:schemeClr>
                </a:solidFill>
              </a:rPr>
              <a:t>p=0.029</a:t>
            </a:r>
            <a:r>
              <a:rPr lang="tr-TR" sz="1600" dirty="0"/>
              <a:t>). C: Serum </a:t>
            </a:r>
            <a:r>
              <a:rPr lang="tr-TR" sz="1600" dirty="0" err="1"/>
              <a:t>kortizol</a:t>
            </a:r>
            <a:r>
              <a:rPr lang="tr-TR" sz="1600" dirty="0"/>
              <a:t> seviyesi ve 6-15 haftalar arası deri kalınlığı artışı (</a:t>
            </a:r>
            <a:r>
              <a:rPr lang="tr-TR" sz="1600" b="1" dirty="0">
                <a:solidFill>
                  <a:schemeClr val="accent2">
                    <a:lumMod val="75000"/>
                  </a:schemeClr>
                </a:solidFill>
              </a:rPr>
              <a:t>r=0.547,  </a:t>
            </a:r>
            <a:r>
              <a:rPr lang="tr-TR" sz="1600" b="1" i="1" dirty="0">
                <a:solidFill>
                  <a:schemeClr val="accent2">
                    <a:lumMod val="75000"/>
                  </a:schemeClr>
                </a:solidFill>
              </a:rPr>
              <a:t>p=0.013</a:t>
            </a:r>
            <a:r>
              <a:rPr lang="tr-TR" sz="1600" dirty="0"/>
              <a:t>). D: Serum </a:t>
            </a:r>
            <a:r>
              <a:rPr lang="tr-TR" sz="1600" dirty="0" err="1"/>
              <a:t>kortizol</a:t>
            </a:r>
            <a:r>
              <a:rPr lang="tr-TR" sz="1600" dirty="0"/>
              <a:t> seviyesi ve 6-15 haftalar arası bel çevresi artışı (</a:t>
            </a:r>
            <a:r>
              <a:rPr lang="tr-TR" sz="1600" b="1" dirty="0">
                <a:solidFill>
                  <a:schemeClr val="accent2">
                    <a:lumMod val="75000"/>
                  </a:schemeClr>
                </a:solidFill>
              </a:rPr>
              <a:t>r=0.541,  </a:t>
            </a:r>
            <a:r>
              <a:rPr lang="tr-TR" sz="1600" b="1" i="1" dirty="0">
                <a:solidFill>
                  <a:schemeClr val="accent2">
                    <a:lumMod val="75000"/>
                  </a:schemeClr>
                </a:solidFill>
              </a:rPr>
              <a:t>p=0.014</a:t>
            </a:r>
            <a:r>
              <a:rPr lang="tr-TR" sz="1600" dirty="0"/>
              <a:t>).</a:t>
            </a:r>
          </a:p>
          <a:p>
            <a:endParaRPr lang="tr-TR" sz="1600" dirty="0"/>
          </a:p>
        </p:txBody>
      </p:sp>
      <p:sp>
        <p:nvSpPr>
          <p:cNvPr id="32" name="Metin kutusu 31"/>
          <p:cNvSpPr txBox="1"/>
          <p:nvPr/>
        </p:nvSpPr>
        <p:spPr>
          <a:xfrm>
            <a:off x="-54077" y="31112905"/>
            <a:ext cx="2532906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chemeClr val="accent2">
                    <a:lumMod val="75000"/>
                  </a:schemeClr>
                </a:solidFill>
              </a:rPr>
              <a:t>Sonuç: </a:t>
            </a:r>
            <a:r>
              <a:rPr lang="en-US" sz="2800" dirty="0" err="1" smtClean="0"/>
              <a:t>Bulgularımıza</a:t>
            </a:r>
            <a:r>
              <a:rPr lang="en-US" sz="2800" dirty="0" smtClean="0"/>
              <a:t> g</a:t>
            </a:r>
            <a:r>
              <a:rPr lang="tr-TR" sz="2800" dirty="0" smtClean="0"/>
              <a:t>ö</a:t>
            </a:r>
            <a:r>
              <a:rPr lang="en-US" sz="2800" dirty="0" smtClean="0"/>
              <a:t>re</a:t>
            </a:r>
            <a:r>
              <a:rPr lang="en-US" sz="2800" dirty="0"/>
              <a:t>, </a:t>
            </a:r>
            <a:r>
              <a:rPr lang="en-US" sz="2800" dirty="0" err="1"/>
              <a:t>yüksek</a:t>
            </a:r>
            <a:r>
              <a:rPr lang="en-US" sz="2800" dirty="0"/>
              <a:t> </a:t>
            </a:r>
            <a:r>
              <a:rPr lang="en-US" sz="2800" dirty="0" err="1"/>
              <a:t>fruktoz</a:t>
            </a:r>
            <a:r>
              <a:rPr lang="en-US" sz="2800" dirty="0"/>
              <a:t> </a:t>
            </a:r>
            <a:r>
              <a:rPr lang="en-US" sz="2800" dirty="0" err="1"/>
              <a:t>tüketimi</a:t>
            </a:r>
            <a:r>
              <a:rPr lang="en-US" sz="2800" dirty="0"/>
              <a:t> hem </a:t>
            </a:r>
            <a:r>
              <a:rPr lang="en-US" sz="2800" dirty="0" err="1"/>
              <a:t>kortizol</a:t>
            </a:r>
            <a:r>
              <a:rPr lang="en-US" sz="2800" dirty="0"/>
              <a:t> </a:t>
            </a:r>
            <a:r>
              <a:rPr lang="en-US" sz="2800" dirty="0" err="1"/>
              <a:t>seviyesini</a:t>
            </a:r>
            <a:r>
              <a:rPr lang="en-US" sz="2800" dirty="0"/>
              <a:t> </a:t>
            </a:r>
            <a:r>
              <a:rPr lang="en-US" sz="2800" dirty="0" err="1"/>
              <a:t>arttırarak</a:t>
            </a:r>
            <a:r>
              <a:rPr lang="en-US" sz="2800" dirty="0"/>
              <a:t> </a:t>
            </a:r>
            <a:r>
              <a:rPr lang="en-US" sz="2800" dirty="0" err="1"/>
              <a:t>hemde</a:t>
            </a:r>
            <a:r>
              <a:rPr lang="en-US" sz="2800" dirty="0"/>
              <a:t> </a:t>
            </a:r>
            <a:r>
              <a:rPr lang="en-US" sz="2800" dirty="0" err="1"/>
              <a:t>lokal</a:t>
            </a:r>
            <a:r>
              <a:rPr lang="en-US" sz="2800" dirty="0"/>
              <a:t> </a:t>
            </a:r>
            <a:r>
              <a:rPr lang="en-US" sz="2800" dirty="0" err="1"/>
              <a:t>olarak</a:t>
            </a:r>
            <a:r>
              <a:rPr lang="en-US" sz="2800" dirty="0"/>
              <a:t> </a:t>
            </a:r>
            <a:r>
              <a:rPr lang="en-US" sz="2800" dirty="0" err="1"/>
              <a:t>kortizolü</a:t>
            </a:r>
            <a:r>
              <a:rPr lang="en-US" sz="2800" dirty="0"/>
              <a:t> </a:t>
            </a:r>
            <a:r>
              <a:rPr lang="en-US" sz="2800" dirty="0" err="1"/>
              <a:t>kortizona</a:t>
            </a:r>
            <a:r>
              <a:rPr lang="en-US" sz="2800" dirty="0"/>
              <a:t> </a:t>
            </a:r>
            <a:r>
              <a:rPr lang="en-US" sz="2800" dirty="0" err="1"/>
              <a:t>çeviren</a:t>
            </a:r>
            <a:r>
              <a:rPr lang="en-US" sz="2800" dirty="0"/>
              <a:t> 11βHSD-1’in </a:t>
            </a:r>
            <a:r>
              <a:rPr lang="en-US" sz="2800" dirty="0" err="1"/>
              <a:t>ekspresyonunu</a:t>
            </a:r>
            <a:r>
              <a:rPr lang="en-US" sz="2800" dirty="0"/>
              <a:t> </a:t>
            </a:r>
            <a:r>
              <a:rPr lang="en-US" sz="2800" dirty="0" err="1"/>
              <a:t>OYD’da</a:t>
            </a:r>
            <a:r>
              <a:rPr lang="en-US" sz="2800" dirty="0"/>
              <a:t> </a:t>
            </a:r>
            <a:r>
              <a:rPr lang="en-US" sz="2800" dirty="0" err="1"/>
              <a:t>arttırması</a:t>
            </a:r>
            <a:r>
              <a:rPr lang="en-US" sz="2800" dirty="0"/>
              <a:t> </a:t>
            </a:r>
            <a:r>
              <a:rPr lang="en-US" sz="2800" dirty="0" err="1"/>
              <a:t>dolayısıyla</a:t>
            </a:r>
            <a:r>
              <a:rPr lang="en-US" sz="2800" dirty="0"/>
              <a:t> PAI-1 </a:t>
            </a:r>
            <a:r>
              <a:rPr lang="en-US" sz="2800" dirty="0" err="1"/>
              <a:t>geninin</a:t>
            </a:r>
            <a:r>
              <a:rPr lang="en-US" sz="2800" dirty="0"/>
              <a:t> </a:t>
            </a:r>
            <a:r>
              <a:rPr lang="en-US" sz="2800" dirty="0" err="1"/>
              <a:t>ekspresyonu</a:t>
            </a:r>
            <a:r>
              <a:rPr lang="en-US" sz="2800" dirty="0"/>
              <a:t> </a:t>
            </a:r>
            <a:r>
              <a:rPr lang="en-US" sz="2800" dirty="0" err="1"/>
              <a:t>indüklenmesine</a:t>
            </a:r>
            <a:r>
              <a:rPr lang="en-US" sz="2800" dirty="0"/>
              <a:t> </a:t>
            </a:r>
            <a:r>
              <a:rPr lang="en-US" sz="2800" dirty="0" err="1"/>
              <a:t>neden</a:t>
            </a:r>
            <a:r>
              <a:rPr lang="en-US" sz="2800" dirty="0"/>
              <a:t> </a:t>
            </a:r>
            <a:r>
              <a:rPr lang="en-US" sz="2800" dirty="0" err="1"/>
              <a:t>olmuş</a:t>
            </a:r>
            <a:r>
              <a:rPr lang="en-US" sz="2800" dirty="0"/>
              <a:t> </a:t>
            </a:r>
            <a:r>
              <a:rPr lang="en-US" sz="2800" dirty="0" err="1"/>
              <a:t>olabilir</a:t>
            </a:r>
            <a:r>
              <a:rPr lang="en-US" sz="2800" dirty="0"/>
              <a:t>. Son </a:t>
            </a:r>
            <a:r>
              <a:rPr lang="en-US" sz="2800" dirty="0" err="1"/>
              <a:t>olarak</a:t>
            </a:r>
            <a:r>
              <a:rPr lang="en-US" sz="2800" dirty="0"/>
              <a:t>, </a:t>
            </a:r>
            <a:r>
              <a:rPr lang="en-US" sz="2800" dirty="0" err="1"/>
              <a:t>fruktoz</a:t>
            </a:r>
            <a:r>
              <a:rPr lang="en-US" sz="2800" dirty="0"/>
              <a:t> </a:t>
            </a:r>
            <a:r>
              <a:rPr lang="en-US" sz="2800" dirty="0" err="1"/>
              <a:t>mekanizması</a:t>
            </a:r>
            <a:r>
              <a:rPr lang="en-US" sz="2800" dirty="0"/>
              <a:t>, </a:t>
            </a:r>
            <a:r>
              <a:rPr lang="en-US" sz="2800" dirty="0" err="1"/>
              <a:t>glukokortikoid</a:t>
            </a:r>
            <a:r>
              <a:rPr lang="en-US" sz="2800" dirty="0"/>
              <a:t> </a:t>
            </a:r>
            <a:r>
              <a:rPr lang="en-US" sz="2800" dirty="0" err="1"/>
              <a:t>hareketi</a:t>
            </a:r>
            <a:r>
              <a:rPr lang="en-US" sz="2800" dirty="0"/>
              <a:t> </a:t>
            </a:r>
            <a:r>
              <a:rPr lang="en-US" sz="2800" dirty="0" err="1"/>
              <a:t>ve</a:t>
            </a:r>
            <a:r>
              <a:rPr lang="en-US" sz="2800" dirty="0"/>
              <a:t> PAI-1 </a:t>
            </a:r>
            <a:r>
              <a:rPr lang="en-US" sz="2800" dirty="0" err="1"/>
              <a:t>arasındaki</a:t>
            </a:r>
            <a:r>
              <a:rPr lang="en-US" sz="2800" dirty="0"/>
              <a:t> </a:t>
            </a:r>
            <a:r>
              <a:rPr lang="en-US" sz="2800" dirty="0" err="1"/>
              <a:t>etkileşimin</a:t>
            </a:r>
            <a:r>
              <a:rPr lang="en-US" sz="2800" dirty="0"/>
              <a:t> </a:t>
            </a:r>
            <a:r>
              <a:rPr lang="en-US" sz="2800" dirty="0" err="1"/>
              <a:t>MetS</a:t>
            </a:r>
            <a:r>
              <a:rPr lang="en-US" sz="2800" dirty="0"/>
              <a:t> </a:t>
            </a:r>
            <a:r>
              <a:rPr lang="en-US" sz="2800" dirty="0" err="1"/>
              <a:t>gelişimini</a:t>
            </a:r>
            <a:r>
              <a:rPr lang="en-US" sz="2800" dirty="0"/>
              <a:t> </a:t>
            </a:r>
            <a:r>
              <a:rPr lang="en-US" sz="2800" dirty="0" err="1"/>
              <a:t>desteklediği</a:t>
            </a:r>
            <a:r>
              <a:rPr lang="en-US" sz="2800" dirty="0"/>
              <a:t> </a:t>
            </a:r>
            <a:r>
              <a:rPr lang="en-US" sz="2800" dirty="0" err="1"/>
              <a:t>düşünülmektedir</a:t>
            </a:r>
            <a:r>
              <a:rPr lang="en-US" sz="2800" dirty="0"/>
              <a:t>. </a:t>
            </a:r>
            <a:endParaRPr lang="tr-TR" sz="2800" dirty="0"/>
          </a:p>
          <a:p>
            <a:endParaRPr lang="tr-TR" sz="3000" dirty="0"/>
          </a:p>
        </p:txBody>
      </p:sp>
      <p:sp>
        <p:nvSpPr>
          <p:cNvPr id="11" name="Yuvarlatılmış Dikdörtgen 10"/>
          <p:cNvSpPr/>
          <p:nvPr/>
        </p:nvSpPr>
        <p:spPr>
          <a:xfrm>
            <a:off x="-143841" y="0"/>
            <a:ext cx="25346991" cy="4252913"/>
          </a:xfrm>
          <a:prstGeom prst="roundRect">
            <a:avLst>
              <a:gd name="adj" fmla="val 3368"/>
            </a:avLst>
          </a:prstGeom>
          <a:solidFill>
            <a:schemeClr val="accent1">
              <a:alpha val="0"/>
            </a:schemeClr>
          </a:solidFill>
          <a:ln w="825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431548" fontAlgn="auto">
              <a:spcBef>
                <a:spcPts val="0"/>
              </a:spcBef>
              <a:spcAft>
                <a:spcPts val="0"/>
              </a:spcAft>
              <a:defRPr/>
            </a:pPr>
            <a:endParaRPr lang="tr-TR" sz="4800" dirty="0"/>
          </a:p>
        </p:txBody>
      </p:sp>
    </p:spTree>
    <p:extLst>
      <p:ext uri="{BB962C8B-B14F-4D97-AF65-F5344CB8AC3E}">
        <p14:creationId xmlns:p14="http://schemas.microsoft.com/office/powerpoint/2010/main" val="537331084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1156</Words>
  <Application>Microsoft Office PowerPoint</Application>
  <PresentationFormat>Özel</PresentationFormat>
  <Paragraphs>178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2" baseType="lpstr">
      <vt:lpstr>Ofis Teması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gokce</dc:creator>
  <cp:lastModifiedBy>ilknur Yurdasahip</cp:lastModifiedBy>
  <cp:revision>31</cp:revision>
  <dcterms:created xsi:type="dcterms:W3CDTF">2013-09-19T07:34:07Z</dcterms:created>
  <dcterms:modified xsi:type="dcterms:W3CDTF">2014-07-11T15:26:37Z</dcterms:modified>
</cp:coreProperties>
</file>